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7" r:id="rId2"/>
    <p:sldId id="258" r:id="rId3"/>
    <p:sldId id="259" r:id="rId4"/>
    <p:sldId id="267" r:id="rId5"/>
    <p:sldId id="270" r:id="rId6"/>
    <p:sldId id="269" r:id="rId7"/>
    <p:sldId id="268" r:id="rId8"/>
    <p:sldId id="260" r:id="rId9"/>
    <p:sldId id="271" r:id="rId10"/>
    <p:sldId id="272" r:id="rId11"/>
    <p:sldId id="273" r:id="rId12"/>
    <p:sldId id="274" r:id="rId13"/>
    <p:sldId id="278" r:id="rId14"/>
    <p:sldId id="279" r:id="rId15"/>
    <p:sldId id="275" r:id="rId16"/>
    <p:sldId id="282" r:id="rId17"/>
    <p:sldId id="280" r:id="rId18"/>
    <p:sldId id="281" r:id="rId19"/>
    <p:sldId id="283" r:id="rId20"/>
    <p:sldId id="262" r:id="rId21"/>
    <p:sldId id="263" r:id="rId22"/>
    <p:sldId id="264" r:id="rId23"/>
    <p:sldId id="265" r:id="rId24"/>
    <p:sldId id="277" r:id="rId25"/>
    <p:sldId id="266" r:id="rId26"/>
  </p:sldIdLst>
  <p:sldSz cx="24384000" cy="13716000"/>
  <p:notesSz cx="6858000" cy="9144000"/>
  <p:embeddedFontLst>
    <p:embeddedFont>
      <p:font typeface="Helvetica Neue" panose="020B0604020202020204" charset="0"/>
      <p:regular r:id="rId28"/>
      <p:bold r:id="rId29"/>
      <p:italic r:id="rId30"/>
      <p:boldItalic r:id="rId31"/>
    </p:embeddedFont>
    <p:embeddedFont>
      <p:font typeface="Helvetica Neue Light" panose="020B0604020202020204" charset="0"/>
      <p:regular r:id="rId32"/>
      <p:bold r:id="rId33"/>
      <p:italic r:id="rId34"/>
      <p:boldItalic r:id="rId35"/>
    </p:embeddedFont>
    <p:embeddedFont>
      <p:font typeface="Karla" pitchFamily="2" charset="0"/>
      <p:regular r:id="rId36"/>
      <p:bold r:id="rId37"/>
      <p:italic r:id="rId38"/>
      <p:boldItalic r:id="rId39"/>
    </p:embeddedFont>
    <p:embeddedFont>
      <p:font typeface="Lora" pitchFamily="2"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9857"/>
    <a:srgbClr val="588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p:scale>
          <a:sx n="25" d="100"/>
          <a:sy n="25" d="100"/>
        </p:scale>
        <p:origin x="14" y="9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176" name="Google Shape;1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826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0" name="Google Shape;1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1" type="tx">
  <p:cSld name="TITLE_AND_BODY">
    <p:spTree>
      <p:nvGrpSpPr>
        <p:cNvPr id="1" name="Shape 9"/>
        <p:cNvGrpSpPr/>
        <p:nvPr/>
      </p:nvGrpSpPr>
      <p:grpSpPr>
        <a:xfrm>
          <a:off x="0" y="0"/>
          <a:ext cx="0" cy="0"/>
          <a:chOff x="0" y="0"/>
          <a:chExt cx="0" cy="0"/>
        </a:xfrm>
      </p:grpSpPr>
      <p:cxnSp>
        <p:nvCxnSpPr>
          <p:cNvPr id="10" name="Google Shape;10;p2"/>
          <p:cNvCxnSpPr/>
          <p:nvPr/>
        </p:nvCxnSpPr>
        <p:spPr>
          <a:xfrm rot="10800000" flipH="1">
            <a:off x="15784580"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1" name="Google Shape;11;p2"/>
          <p:cNvCxnSpPr/>
          <p:nvPr/>
        </p:nvCxnSpPr>
        <p:spPr>
          <a:xfrm rot="10800000" flipH="1">
            <a:off x="861874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12" name="Google Shape;12;p2"/>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1C1D21"/>
              </a:buClr>
              <a:buSzPts val="7000"/>
              <a:buFont typeface="Lora"/>
              <a:buNone/>
              <a:defRPr sz="7000">
                <a:solidFill>
                  <a:srgbClr val="1C1D21"/>
                </a:solidFill>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3" name="Google Shape;13;p2"/>
          <p:cNvSpPr txBox="1">
            <a:spLocks noGrp="1"/>
          </p:cNvSpPr>
          <p:nvPr>
            <p:ph type="body" idx="1"/>
          </p:nvPr>
        </p:nvSpPr>
        <p:spPr>
          <a:xfrm>
            <a:off x="1439862" y="6858000"/>
            <a:ext cx="19005501" cy="5480547"/>
          </a:xfrm>
          <a:prstGeom prst="rect">
            <a:avLst/>
          </a:prstGeom>
          <a:noFill/>
          <a:ln>
            <a:noFill/>
          </a:ln>
        </p:spPr>
        <p:txBody>
          <a:bodyPr spcFirstLastPara="1" wrap="square" lIns="50800" tIns="50800" rIns="50800" bIns="50800" anchor="t" anchorCtr="0">
            <a:noAutofit/>
          </a:bodyPr>
          <a:lstStyle>
            <a:lvl1pPr marL="457200" lvl="0"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1pPr>
            <a:lvl2pPr marL="914400" lvl="1"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2pPr>
            <a:lvl3pPr marL="1371600" lvl="2"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3pPr>
            <a:lvl4pPr marL="1828800" lvl="3"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4pPr>
            <a:lvl5pPr marL="2286000" lvl="4"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4" name="Google Shape;14;p2"/>
          <p:cNvSpPr txBox="1">
            <a:spLocks noGrp="1"/>
          </p:cNvSpPr>
          <p:nvPr>
            <p:ph type="sldNum" idx="12"/>
          </p:nvPr>
        </p:nvSpPr>
        <p:spPr>
          <a:xfrm>
            <a:off x="21334313" y="927000"/>
            <a:ext cx="570299"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75"/>
        <p:cNvGrpSpPr/>
        <p:nvPr/>
      </p:nvGrpSpPr>
      <p:grpSpPr>
        <a:xfrm>
          <a:off x="0" y="0"/>
          <a:ext cx="0" cy="0"/>
          <a:chOff x="0" y="0"/>
          <a:chExt cx="0" cy="0"/>
        </a:xfrm>
      </p:grpSpPr>
      <p:sp>
        <p:nvSpPr>
          <p:cNvPr id="76" name="Google Shape;76;p12"/>
          <p:cNvSpPr>
            <a:spLocks noGrp="1"/>
          </p:cNvSpPr>
          <p:nvPr>
            <p:ph type="pic" idx="2"/>
          </p:nvPr>
        </p:nvSpPr>
        <p:spPr>
          <a:xfrm>
            <a:off x="10960100" y="3149600"/>
            <a:ext cx="13944600" cy="929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12"/>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8" name="Google Shape;78;p12"/>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Autofit/>
          </a:bodyPr>
          <a:lstStyle>
            <a:lvl1pPr marL="457200" lvl="0" indent="-530225" algn="l">
              <a:lnSpc>
                <a:spcPct val="100000"/>
              </a:lnSpc>
              <a:spcBef>
                <a:spcPts val="4500"/>
              </a:spcBef>
              <a:spcAft>
                <a:spcPts val="0"/>
              </a:spcAft>
              <a:buClr>
                <a:srgbClr val="000000"/>
              </a:buClr>
              <a:buSzPts val="4750"/>
              <a:buFont typeface="Helvetica Neue"/>
              <a:buChar char="•"/>
              <a:defRPr sz="3800"/>
            </a:lvl1pPr>
            <a:lvl2pPr marL="914400" lvl="1" indent="-530225" algn="l">
              <a:lnSpc>
                <a:spcPct val="100000"/>
              </a:lnSpc>
              <a:spcBef>
                <a:spcPts val="4500"/>
              </a:spcBef>
              <a:spcAft>
                <a:spcPts val="0"/>
              </a:spcAft>
              <a:buClr>
                <a:srgbClr val="000000"/>
              </a:buClr>
              <a:buSzPts val="4750"/>
              <a:buFont typeface="Helvetica Neue"/>
              <a:buChar char="•"/>
              <a:defRPr sz="3800"/>
            </a:lvl2pPr>
            <a:lvl3pPr marL="1371600" lvl="2" indent="-530225" algn="l">
              <a:lnSpc>
                <a:spcPct val="100000"/>
              </a:lnSpc>
              <a:spcBef>
                <a:spcPts val="4500"/>
              </a:spcBef>
              <a:spcAft>
                <a:spcPts val="0"/>
              </a:spcAft>
              <a:buClr>
                <a:srgbClr val="000000"/>
              </a:buClr>
              <a:buSzPts val="4750"/>
              <a:buFont typeface="Helvetica Neue"/>
              <a:buChar char="•"/>
              <a:defRPr sz="3800"/>
            </a:lvl3pPr>
            <a:lvl4pPr marL="1828800" lvl="3" indent="-530225" algn="l">
              <a:lnSpc>
                <a:spcPct val="100000"/>
              </a:lnSpc>
              <a:spcBef>
                <a:spcPts val="4500"/>
              </a:spcBef>
              <a:spcAft>
                <a:spcPts val="0"/>
              </a:spcAft>
              <a:buClr>
                <a:srgbClr val="000000"/>
              </a:buClr>
              <a:buSzPts val="4750"/>
              <a:buFont typeface="Helvetica Neue"/>
              <a:buChar char="•"/>
              <a:defRPr sz="3800"/>
            </a:lvl4pPr>
            <a:lvl5pPr marL="2286000" lvl="4" indent="-530225" algn="l">
              <a:lnSpc>
                <a:spcPct val="100000"/>
              </a:lnSpc>
              <a:spcBef>
                <a:spcPts val="4500"/>
              </a:spcBef>
              <a:spcAft>
                <a:spcPts val="0"/>
              </a:spcAft>
              <a:buClr>
                <a:srgbClr val="000000"/>
              </a:buClr>
              <a:buSzPts val="4750"/>
              <a:buFont typeface="Helvetica Neue"/>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79" name="Google Shape;79;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0"/>
        <p:cNvGrpSpPr/>
        <p:nvPr/>
      </p:nvGrpSpPr>
      <p:grpSpPr>
        <a:xfrm>
          <a:off x="0" y="0"/>
          <a:ext cx="0" cy="0"/>
          <a:chOff x="0" y="0"/>
          <a:chExt cx="0" cy="0"/>
        </a:xfrm>
      </p:grpSpPr>
      <p:sp>
        <p:nvSpPr>
          <p:cNvPr id="81" name="Google Shape;81;p13"/>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82" name="Google Shape;82;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83"/>
        <p:cNvGrpSpPr/>
        <p:nvPr/>
      </p:nvGrpSpPr>
      <p:grpSpPr>
        <a:xfrm>
          <a:off x="0" y="0"/>
          <a:ext cx="0" cy="0"/>
          <a:chOff x="0" y="0"/>
          <a:chExt cx="0" cy="0"/>
        </a:xfrm>
      </p:grpSpPr>
      <p:sp>
        <p:nvSpPr>
          <p:cNvPr id="84" name="Google Shape;84;p14"/>
          <p:cNvSpPr>
            <a:spLocks noGrp="1"/>
          </p:cNvSpPr>
          <p:nvPr>
            <p:ph type="pic" idx="2"/>
          </p:nvPr>
        </p:nvSpPr>
        <p:spPr>
          <a:xfrm>
            <a:off x="15681341" y="7035800"/>
            <a:ext cx="8396678" cy="5600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5" name="Google Shape;85;p14"/>
          <p:cNvSpPr>
            <a:spLocks noGrp="1"/>
          </p:cNvSpPr>
          <p:nvPr>
            <p:ph type="pic" idx="3"/>
          </p:nvPr>
        </p:nvSpPr>
        <p:spPr>
          <a:xfrm>
            <a:off x="15290800" y="1130300"/>
            <a:ext cx="8331200" cy="555413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14"/>
          <p:cNvSpPr>
            <a:spLocks noGrp="1"/>
          </p:cNvSpPr>
          <p:nvPr>
            <p:ph type="pic" idx="4"/>
          </p:nvPr>
        </p:nvSpPr>
        <p:spPr>
          <a:xfrm>
            <a:off x="-304800" y="1130300"/>
            <a:ext cx="17202149"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7" name="Google Shape;87;p1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15"/>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3200"/>
              <a:buFont typeface="Helvetica Neue"/>
              <a:buNone/>
              <a:defRPr sz="3200" i="1"/>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0" name="Google Shape;90;p15"/>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Autofit/>
          </a:bodyPr>
          <a:lstStyle>
            <a:lvl1pPr marL="457200" lvl="0" indent="-228600" algn="ctr">
              <a:lnSpc>
                <a:spcPct val="100000"/>
              </a:lnSpc>
              <a:spcBef>
                <a:spcPts val="0"/>
              </a:spcBef>
              <a:spcAft>
                <a:spcPts val="0"/>
              </a:spcAft>
              <a:buClr>
                <a:srgbClr val="000000"/>
              </a:buClr>
              <a:buSzPts val="4800"/>
              <a:buFont typeface="Helvetica Neue"/>
              <a:buNone/>
              <a:defRPr sz="4800">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1" name="Google Shape;91;p1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92"/>
        <p:cNvGrpSpPr/>
        <p:nvPr/>
      </p:nvGrpSpPr>
      <p:grpSpPr>
        <a:xfrm>
          <a:off x="0" y="0"/>
          <a:ext cx="0" cy="0"/>
          <a:chOff x="0" y="0"/>
          <a:chExt cx="0" cy="0"/>
        </a:xfrm>
      </p:grpSpPr>
      <p:sp>
        <p:nvSpPr>
          <p:cNvPr id="93" name="Google Shape;93;p16"/>
          <p:cNvSpPr>
            <a:spLocks noGrp="1"/>
          </p:cNvSpPr>
          <p:nvPr>
            <p:ph type="pic" idx="2"/>
          </p:nvPr>
        </p:nvSpPr>
        <p:spPr>
          <a:xfrm>
            <a:off x="0" y="0"/>
            <a:ext cx="24384001" cy="162644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1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
        <p:cNvGrpSpPr/>
        <p:nvPr/>
      </p:nvGrpSpPr>
      <p:grpSpPr>
        <a:xfrm>
          <a:off x="0" y="0"/>
          <a:ext cx="0" cy="0"/>
          <a:chOff x="0" y="0"/>
          <a:chExt cx="0" cy="0"/>
        </a:xfrm>
      </p:grpSpPr>
      <p:sp>
        <p:nvSpPr>
          <p:cNvPr id="96" name="Google Shape;96;p1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Invert 3 copy 5">
  <p:cSld name="*Basic Invert 3 copy 5">
    <p:bg>
      <p:bgPr>
        <a:solidFill>
          <a:srgbClr val="FEFDFD"/>
        </a:solidFill>
        <a:effectLst/>
      </p:bgPr>
    </p:bg>
    <p:spTree>
      <p:nvGrpSpPr>
        <p:cNvPr id="1" name="Shape 15"/>
        <p:cNvGrpSpPr/>
        <p:nvPr/>
      </p:nvGrpSpPr>
      <p:grpSpPr>
        <a:xfrm>
          <a:off x="0" y="0"/>
          <a:ext cx="0" cy="0"/>
          <a:chOff x="0" y="0"/>
          <a:chExt cx="0" cy="0"/>
        </a:xfrm>
      </p:grpSpPr>
      <p:sp>
        <p:nvSpPr>
          <p:cNvPr id="16" name="Google Shape;16;p3"/>
          <p:cNvSpPr/>
          <p:nvPr/>
        </p:nvSpPr>
        <p:spPr>
          <a:xfrm>
            <a:off x="21904611" y="927000"/>
            <a:ext cx="1017500" cy="444501"/>
          </a:xfrm>
          <a:prstGeom prst="rect">
            <a:avLst/>
          </a:prstGeom>
          <a:noFill/>
          <a:ln>
            <a:noFill/>
          </a:ln>
        </p:spPr>
        <p:txBody>
          <a:bodyPr spcFirstLastPara="1" wrap="square" lIns="50800" tIns="50800" rIns="50800" bIns="50800" anchor="ctr" anchorCtr="0">
            <a:noAutofit/>
          </a:bodyPr>
          <a:lstStyle/>
          <a:p>
            <a:pPr marL="0" marR="0" lvl="0" indent="0" algn="r" rtl="0">
              <a:lnSpc>
                <a:spcPct val="150000"/>
              </a:lnSpc>
              <a:spcBef>
                <a:spcPts val="0"/>
              </a:spcBef>
              <a:spcAft>
                <a:spcPts val="0"/>
              </a:spcAft>
              <a:buClr>
                <a:srgbClr val="FFFFFF"/>
              </a:buClr>
              <a:buSzPts val="2200"/>
              <a:buFont typeface="Montserrat"/>
              <a:buNone/>
            </a:pPr>
            <a:r>
              <a:rPr lang="en-US" sz="2200" b="1" i="0" u="none" strike="noStrike" cap="none">
                <a:solidFill>
                  <a:srgbClr val="FFFFFF"/>
                </a:solidFill>
                <a:latin typeface="Montserrat"/>
                <a:ea typeface="Montserrat"/>
                <a:cs typeface="Montserrat"/>
                <a:sym typeface="Montserrat"/>
              </a:rPr>
              <a:t>SLIDE</a:t>
            </a:r>
            <a:endParaRPr sz="1400" b="0" i="0" u="none" strike="noStrike" cap="none">
              <a:solidFill>
                <a:srgbClr val="000000"/>
              </a:solidFill>
              <a:latin typeface="Arial"/>
              <a:ea typeface="Arial"/>
              <a:cs typeface="Arial"/>
              <a:sym typeface="Arial"/>
            </a:endParaRPr>
          </a:p>
        </p:txBody>
      </p:sp>
      <p:cxnSp>
        <p:nvCxnSpPr>
          <p:cNvPr id="17" name="Google Shape;17;p3"/>
          <p:cNvCxnSpPr/>
          <p:nvPr/>
        </p:nvCxnSpPr>
        <p:spPr>
          <a:xfrm rot="10800000" flipH="1">
            <a:off x="21754839"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8" name="Google Shape;18;p3"/>
          <p:cNvCxnSpPr/>
          <p:nvPr/>
        </p:nvCxnSpPr>
        <p:spPr>
          <a:xfrm rot="10800000" flipH="1">
            <a:off x="1458900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19" name="Google Shape;19;p3"/>
          <p:cNvSpPr>
            <a:spLocks noGrp="1"/>
          </p:cNvSpPr>
          <p:nvPr>
            <p:ph type="pic" idx="2"/>
          </p:nvPr>
        </p:nvSpPr>
        <p:spPr>
          <a:xfrm>
            <a:off x="-4187738" y="0"/>
            <a:ext cx="2056372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0" name="Google Shape;20;p3"/>
          <p:cNvSpPr txBox="1">
            <a:spLocks noGrp="1"/>
          </p:cNvSpPr>
          <p:nvPr>
            <p:ph type="title"/>
          </p:nvPr>
        </p:nvSpPr>
        <p:spPr>
          <a:xfrm>
            <a:off x="13408838" y="1371500"/>
            <a:ext cx="9513274" cy="54865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5500">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1" name="Google Shape;21;p3"/>
          <p:cNvSpPr txBox="1">
            <a:spLocks noGrp="1"/>
          </p:cNvSpPr>
          <p:nvPr>
            <p:ph type="body" idx="1"/>
          </p:nvPr>
        </p:nvSpPr>
        <p:spPr>
          <a:xfrm>
            <a:off x="13408838" y="6858000"/>
            <a:ext cx="9513273" cy="5480547"/>
          </a:xfrm>
          <a:prstGeom prst="rect">
            <a:avLst/>
          </a:prstGeom>
          <a:noFill/>
          <a:ln>
            <a:noFill/>
          </a:ln>
        </p:spPr>
        <p:txBody>
          <a:bodyPr spcFirstLastPara="1" wrap="square" lIns="50800" tIns="50800" rIns="50800" bIns="50800" anchor="t" anchorCtr="0">
            <a:noAutofit/>
          </a:bodyPr>
          <a:lstStyle>
            <a:lvl1pPr marL="457200" lvl="0"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1pPr>
            <a:lvl2pPr marL="914400" lvl="1"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2pPr>
            <a:lvl3pPr marL="1371600" lvl="2"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3pPr>
            <a:lvl4pPr marL="1828800" lvl="3"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4pPr>
            <a:lvl5pPr marL="2286000" lvl="4"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2" name="Google Shape;22;p3"/>
          <p:cNvSpPr txBox="1">
            <a:spLocks noGrp="1"/>
          </p:cNvSpPr>
          <p:nvPr>
            <p:ph type="sldNum" idx="12"/>
          </p:nvPr>
        </p:nvSpPr>
        <p:spPr>
          <a:xfrm>
            <a:off x="17453331" y="12338546"/>
            <a:ext cx="419686"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3">
  <p:cSld name="*Image 3">
    <p:spTree>
      <p:nvGrpSpPr>
        <p:cNvPr id="1" name="Shape 44"/>
        <p:cNvGrpSpPr/>
        <p:nvPr/>
      </p:nvGrpSpPr>
      <p:grpSpPr>
        <a:xfrm>
          <a:off x="0" y="0"/>
          <a:ext cx="0" cy="0"/>
          <a:chOff x="0" y="0"/>
          <a:chExt cx="0" cy="0"/>
        </a:xfrm>
      </p:grpSpPr>
      <p:cxnSp>
        <p:nvCxnSpPr>
          <p:cNvPr id="45" name="Google Shape;45;p5"/>
          <p:cNvCxnSpPr/>
          <p:nvPr/>
        </p:nvCxnSpPr>
        <p:spPr>
          <a:xfrm rot="10800000" flipH="1">
            <a:off x="9762808"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46" name="Google Shape;46;p5"/>
          <p:cNvCxnSpPr/>
          <p:nvPr/>
        </p:nvCxnSpPr>
        <p:spPr>
          <a:xfrm rot="10800000" flipH="1">
            <a:off x="259697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47" name="Google Shape;47;p5"/>
          <p:cNvSpPr>
            <a:spLocks noGrp="1"/>
          </p:cNvSpPr>
          <p:nvPr>
            <p:ph type="pic" idx="2"/>
          </p:nvPr>
        </p:nvSpPr>
        <p:spPr>
          <a:xfrm>
            <a:off x="11894198" y="-1"/>
            <a:ext cx="12489803" cy="187420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8" name="Google Shape;48;p5"/>
          <p:cNvSpPr txBox="1">
            <a:spLocks noGrp="1"/>
          </p:cNvSpPr>
          <p:nvPr>
            <p:ph type="title"/>
          </p:nvPr>
        </p:nvSpPr>
        <p:spPr>
          <a:xfrm>
            <a:off x="1439862" y="1758999"/>
            <a:ext cx="9520800" cy="5099001"/>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5500">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9" name="Google Shape;49;p5"/>
          <p:cNvSpPr txBox="1">
            <a:spLocks noGrp="1"/>
          </p:cNvSpPr>
          <p:nvPr>
            <p:ph type="body" idx="1"/>
          </p:nvPr>
        </p:nvSpPr>
        <p:spPr>
          <a:xfrm>
            <a:off x="1439862" y="6858000"/>
            <a:ext cx="9520800" cy="5099001"/>
          </a:xfrm>
          <a:prstGeom prst="rect">
            <a:avLst/>
          </a:prstGeom>
          <a:noFill/>
          <a:ln>
            <a:noFill/>
          </a:ln>
        </p:spPr>
        <p:txBody>
          <a:bodyPr spcFirstLastPara="1" wrap="square" lIns="50800" tIns="50800" rIns="50800" bIns="50800" anchor="t" anchorCtr="0">
            <a:noAutofit/>
          </a:bodyPr>
          <a:lstStyle>
            <a:lvl1pPr marL="457200" lvl="0"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1pPr>
            <a:lvl2pPr marL="914400" lvl="1"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2pPr>
            <a:lvl3pPr marL="1371600" lvl="2"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3pPr>
            <a:lvl4pPr marL="1828800" lvl="3"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4pPr>
            <a:lvl5pPr marL="2286000" lvl="4"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0" name="Google Shape;50;p5"/>
          <p:cNvSpPr txBox="1">
            <a:spLocks noGrp="1"/>
          </p:cNvSpPr>
          <p:nvPr>
            <p:ph type="sldNum" idx="12"/>
          </p:nvPr>
        </p:nvSpPr>
        <p:spPr>
          <a:xfrm>
            <a:off x="5451626" y="12350154"/>
            <a:ext cx="419685"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3" name="Google Shape;53;p6"/>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4" name="Google Shape;54;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55"/>
        <p:cNvGrpSpPr/>
        <p:nvPr/>
      </p:nvGrpSpPr>
      <p:grpSpPr>
        <a:xfrm>
          <a:off x="0" y="0"/>
          <a:ext cx="0" cy="0"/>
          <a:chOff x="0" y="0"/>
          <a:chExt cx="0" cy="0"/>
        </a:xfrm>
      </p:grpSpPr>
      <p:sp>
        <p:nvSpPr>
          <p:cNvPr id="56" name="Google Shape;56;p7"/>
          <p:cNvSpPr>
            <a:spLocks noGrp="1"/>
          </p:cNvSpPr>
          <p:nvPr>
            <p:ph type="pic" idx="2"/>
          </p:nvPr>
        </p:nvSpPr>
        <p:spPr>
          <a:xfrm>
            <a:off x="3124200" y="-38100"/>
            <a:ext cx="18135600" cy="1209669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7"/>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8" name="Google Shape;58;p7"/>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9" name="Google Shape;59;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2" name="Google Shape;62;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63"/>
        <p:cNvGrpSpPr/>
        <p:nvPr/>
      </p:nvGrpSpPr>
      <p:grpSpPr>
        <a:xfrm>
          <a:off x="0" y="0"/>
          <a:ext cx="0" cy="0"/>
          <a:chOff x="0" y="0"/>
          <a:chExt cx="0" cy="0"/>
        </a:xfrm>
      </p:grpSpPr>
      <p:sp>
        <p:nvSpPr>
          <p:cNvPr id="64" name="Google Shape;64;p9"/>
          <p:cNvSpPr>
            <a:spLocks noGrp="1"/>
          </p:cNvSpPr>
          <p:nvPr>
            <p:ph type="pic" idx="2"/>
          </p:nvPr>
        </p:nvSpPr>
        <p:spPr>
          <a:xfrm>
            <a:off x="7950200" y="1104900"/>
            <a:ext cx="17259303" cy="11506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65" name="Google Shape;65;p9"/>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6" name="Google Shape;66;p9"/>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67" name="Google Shape;67;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0" name="Google Shape;70;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3" name="Google Shape;73;p1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74" name="Google Shape;74;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marR="0" lvl="0"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iro.com/app/board/uXjVIxaFjdI=/"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iro.com/app/board/uXjVIxaFjdI=/"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proto/Bv8rEh9b4J78khpzpqppHo/Digital-Prototype?node-id=4-79&amp;p=f&amp;t=PXhzn5e8WBgcPlhB-1&amp;scaling=scale-down&amp;content-scaling=fixed&amp;page-id=0%3A1&amp;starting-point-node-id=4%3A79"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igma.com/proto/Bv8rEh9b4J78khpzpqppHo/Digital-Prototype?node-id=4-79&amp;p=f&amp;t=PXhzn5e8WBgcPlhB-1&amp;scaling=scale-down&amp;content-scaling=fixed&amp;page-id=0%3A1&amp;starting-point-node-id=4%3A79"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figma.com/design/Bv8rEh9b4J78khpzpqppHo/Digital-Prototype?node-id=0-1&amp;t=vJft18yYiBZ7sNhZ-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figma.com/design/Bv8rEh9b4J78khpzpqppHo/Digital-Prototype?node-id=18-116&amp;t=vJft18yYiBZ7sNhZ-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figma.com/design/kD8cNkavUoBPRhXB3tTeRp/Style-Guide---Pattern-Library?node-id=0-1&amp;t=bhYyDxIKkjfaaKu7-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figma.com/design/H4nPD778PuO7OBR5v7N6z0/High-fedality-Mockups?node-id=0-1&amp;t=oC43w70HVYWHCPLy-1"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figma.com/design/H4nPD778PuO7OBR5v7N6z0/High-fedality-Mockups?node-id=0-1&amp;t=oC43w70HVYWHCPLy-1"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figma.com/design/YUVbeKHyrSP2N8r1rwQrCx/High-fedality-accessability-improvements?node-id=0-1&amp;t=9dDByoMXTM7sdKqf-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pxhere.com/en/photo/742329"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www.figma.com/proto/002nSKJvx29pXEd8pWNu0M/Usability-Test?node-id=1-424&amp;p=f&amp;t=pvRkUeGMjO4MX4Fv-1&amp;scaling=scale-down&amp;content-scaling=fixed&amp;page-id=0%3A1" TargetMode="External"/><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hyperlink" Target="https://www.figma.com/proto/002nSKJvx29pXEd8pWNu0M/Usability-Test?node-id=48-136&amp;p=f&amp;t=aScQzmtxjctGYeE9-1&amp;scaling=scale-down&amp;content-scaling=fixed&amp;page-id=48%3A100" TargetMode="External"/><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ndosaabed/Arabic-Handwritten-Recognition-UX-Design-Research-Data-Analysis/tree/ma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miro.com/app/board/uXjVIxaFjdI=/"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9"/>
          <p:cNvSpPr txBox="1">
            <a:spLocks noGrp="1"/>
          </p:cNvSpPr>
          <p:nvPr>
            <p:ph type="title"/>
          </p:nvPr>
        </p:nvSpPr>
        <p:spPr>
          <a:xfrm>
            <a:off x="12508231" y="1550177"/>
            <a:ext cx="9856174" cy="54865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0000"/>
              </a:buClr>
              <a:buSzPts val="7000"/>
              <a:buFont typeface="Lora"/>
              <a:buNone/>
            </a:pPr>
            <a:r>
              <a:rPr lang="en-US" sz="7000" b="1" dirty="0" err="1"/>
              <a:t>KhattTech</a:t>
            </a:r>
            <a:r>
              <a:rPr lang="en-US" sz="7000" b="1" dirty="0"/>
              <a:t> UI/UX</a:t>
            </a:r>
            <a:endParaRPr b="1" dirty="0"/>
          </a:p>
          <a:p>
            <a:pPr marL="0" lvl="0" indent="0" algn="ctr" rtl="0">
              <a:lnSpc>
                <a:spcPct val="100000"/>
              </a:lnSpc>
              <a:spcBef>
                <a:spcPts val="0"/>
              </a:spcBef>
              <a:spcAft>
                <a:spcPts val="0"/>
              </a:spcAft>
              <a:buClr>
                <a:srgbClr val="000000"/>
              </a:buClr>
              <a:buSzPts val="4000"/>
              <a:buFont typeface="Lora"/>
              <a:buNone/>
            </a:pPr>
            <a:br>
              <a:rPr lang="en-US" sz="4000" dirty="0">
                <a:solidFill>
                  <a:srgbClr val="5884C5"/>
                </a:solidFill>
              </a:rPr>
            </a:br>
            <a:r>
              <a:rPr lang="en-US" sz="4000" dirty="0">
                <a:solidFill>
                  <a:srgbClr val="5884C5"/>
                </a:solidFill>
              </a:rPr>
              <a:t>Arabic Handwritten Recognition Mobile Application </a:t>
            </a:r>
            <a:endParaRPr dirty="0">
              <a:solidFill>
                <a:srgbClr val="5884C5"/>
              </a:solidFill>
            </a:endParaRPr>
          </a:p>
        </p:txBody>
      </p:sp>
      <p:sp>
        <p:nvSpPr>
          <p:cNvPr id="109" name="Google Shape;109;p19"/>
          <p:cNvSpPr txBox="1">
            <a:spLocks noGrp="1"/>
          </p:cNvSpPr>
          <p:nvPr>
            <p:ph type="body" idx="1"/>
          </p:nvPr>
        </p:nvSpPr>
        <p:spPr>
          <a:xfrm>
            <a:off x="12851132" y="7947754"/>
            <a:ext cx="9513273" cy="3363951"/>
          </a:xfrm>
          <a:prstGeom prst="rect">
            <a:avLst/>
          </a:prstGeom>
          <a:noFill/>
          <a:ln>
            <a:noFill/>
          </a:ln>
        </p:spPr>
        <p:txBody>
          <a:bodyPr spcFirstLastPara="1" wrap="square" lIns="50800" tIns="50800" rIns="50800" bIns="50800" anchor="t" anchorCtr="0">
            <a:noAutofit/>
          </a:bodyPr>
          <a:lstStyle/>
          <a:p>
            <a:pPr marL="0" lvl="0" indent="0" algn="ctr" rtl="0">
              <a:lnSpc>
                <a:spcPct val="150000"/>
              </a:lnSpc>
              <a:spcBef>
                <a:spcPts val="0"/>
              </a:spcBef>
              <a:spcAft>
                <a:spcPts val="0"/>
              </a:spcAft>
              <a:buClr>
                <a:srgbClr val="4E5461"/>
              </a:buClr>
              <a:buSzPts val="2600"/>
              <a:buFont typeface="Karla"/>
              <a:buNone/>
            </a:pPr>
            <a:r>
              <a:rPr lang="en-US" sz="2600" dirty="0">
                <a:solidFill>
                  <a:schemeClr val="tx1"/>
                </a:solidFill>
                <a:latin typeface="Karla"/>
                <a:ea typeface="Karla"/>
                <a:cs typeface="Karla"/>
                <a:sym typeface="Karla"/>
              </a:rPr>
              <a:t>Sondos Aabed</a:t>
            </a:r>
            <a:endParaRPr dirty="0">
              <a:solidFill>
                <a:schemeClr val="tx1"/>
              </a:solidFill>
            </a:endParaRPr>
          </a:p>
          <a:p>
            <a:pPr marL="0" lvl="0" indent="0" algn="ctr" rtl="0">
              <a:lnSpc>
                <a:spcPct val="150000"/>
              </a:lnSpc>
              <a:spcBef>
                <a:spcPts val="0"/>
              </a:spcBef>
              <a:spcAft>
                <a:spcPts val="0"/>
              </a:spcAft>
              <a:buClr>
                <a:srgbClr val="4E5461"/>
              </a:buClr>
              <a:buSzPts val="2600"/>
              <a:buFont typeface="Karla"/>
              <a:buNone/>
            </a:pPr>
            <a:r>
              <a:rPr lang="en-US" sz="2600" dirty="0">
                <a:solidFill>
                  <a:schemeClr val="tx1"/>
                </a:solidFill>
                <a:latin typeface="Karla"/>
                <a:ea typeface="Karla"/>
                <a:cs typeface="Karla"/>
                <a:sym typeface="Karla"/>
              </a:rPr>
              <a:t>March.2025 – July.2025</a:t>
            </a:r>
            <a:endParaRPr dirty="0">
              <a:solidFill>
                <a:schemeClr val="tx1"/>
              </a:solidFill>
            </a:endParaRPr>
          </a:p>
          <a:p>
            <a:pPr marL="0" lvl="0" indent="0" algn="ctr" rtl="0">
              <a:lnSpc>
                <a:spcPct val="150000"/>
              </a:lnSpc>
              <a:spcBef>
                <a:spcPts val="0"/>
              </a:spcBef>
              <a:spcAft>
                <a:spcPts val="0"/>
              </a:spcAft>
              <a:buClr>
                <a:srgbClr val="4E5461"/>
              </a:buClr>
              <a:buSzPts val="2600"/>
              <a:buFont typeface="Karla"/>
              <a:buNone/>
            </a:pPr>
            <a:r>
              <a:rPr lang="en-US" sz="2600" b="1" dirty="0">
                <a:solidFill>
                  <a:schemeClr val="tx1"/>
                </a:solidFill>
                <a:latin typeface="Karla"/>
                <a:ea typeface="Karla"/>
                <a:cs typeface="Karla"/>
                <a:sym typeface="Karla"/>
              </a:rPr>
              <a:t>Tools</a:t>
            </a:r>
            <a:r>
              <a:rPr lang="en-US" sz="2600" dirty="0">
                <a:solidFill>
                  <a:schemeClr val="tx1"/>
                </a:solidFill>
                <a:latin typeface="Karla"/>
                <a:ea typeface="Karla"/>
                <a:cs typeface="Karla"/>
                <a:sym typeface="Karla"/>
              </a:rPr>
              <a:t>:</a:t>
            </a:r>
          </a:p>
          <a:p>
            <a:pPr marL="0" lvl="0" indent="0" algn="ctr" rtl="0">
              <a:lnSpc>
                <a:spcPct val="150000"/>
              </a:lnSpc>
              <a:spcBef>
                <a:spcPts val="0"/>
              </a:spcBef>
              <a:spcAft>
                <a:spcPts val="0"/>
              </a:spcAft>
              <a:buClr>
                <a:srgbClr val="4E5461"/>
              </a:buClr>
              <a:buSzPts val="2600"/>
              <a:buFont typeface="Karla"/>
              <a:buNone/>
            </a:pPr>
            <a:r>
              <a:rPr lang="en-US" sz="2600" dirty="0">
                <a:solidFill>
                  <a:schemeClr val="tx1"/>
                </a:solidFill>
                <a:latin typeface="Karla"/>
                <a:ea typeface="Karla"/>
                <a:cs typeface="Karla"/>
                <a:sym typeface="Karla"/>
              </a:rPr>
              <a:t>Figma, Google Forms, </a:t>
            </a:r>
            <a:r>
              <a:rPr lang="en-US" dirty="0" err="1">
                <a:solidFill>
                  <a:schemeClr val="tx1"/>
                </a:solidFill>
              </a:rPr>
              <a:t>P</a:t>
            </a:r>
            <a:r>
              <a:rPr lang="en-US" sz="2600" dirty="0" err="1">
                <a:solidFill>
                  <a:schemeClr val="tx1"/>
                </a:solidFill>
                <a:latin typeface="Karla"/>
                <a:ea typeface="Karla"/>
                <a:cs typeface="Karla"/>
                <a:sym typeface="Karla"/>
              </a:rPr>
              <a:t>yhton</a:t>
            </a:r>
            <a:r>
              <a:rPr lang="en-US" sz="2600" dirty="0">
                <a:solidFill>
                  <a:schemeClr val="tx1"/>
                </a:solidFill>
                <a:latin typeface="Karla"/>
                <a:ea typeface="Karla"/>
                <a:cs typeface="Karla"/>
                <a:sym typeface="Karla"/>
              </a:rPr>
              <a:t>, </a:t>
            </a:r>
            <a:r>
              <a:rPr lang="en-US" sz="2600" dirty="0" err="1">
                <a:solidFill>
                  <a:schemeClr val="tx1"/>
                </a:solidFill>
                <a:latin typeface="Karla"/>
                <a:ea typeface="Karla"/>
                <a:cs typeface="Karla"/>
                <a:sym typeface="Karla"/>
              </a:rPr>
              <a:t>Github</a:t>
            </a:r>
            <a:r>
              <a:rPr lang="en-US" sz="2600" dirty="0">
                <a:solidFill>
                  <a:schemeClr val="tx1"/>
                </a:solidFill>
                <a:latin typeface="Karla"/>
                <a:ea typeface="Karla"/>
                <a:cs typeface="Karla"/>
                <a:sym typeface="Karla"/>
              </a:rPr>
              <a:t>, Miro, Whimsical</a:t>
            </a:r>
            <a:endParaRPr dirty="0">
              <a:solidFill>
                <a:schemeClr val="tx1"/>
              </a:solidFill>
            </a:endParaRPr>
          </a:p>
        </p:txBody>
      </p:sp>
      <p:pic>
        <p:nvPicPr>
          <p:cNvPr id="3" name="Picture 2" descr="A logo for a company called KhattTech">
            <a:extLst>
              <a:ext uri="{FF2B5EF4-FFF2-40B4-BE49-F238E27FC236}">
                <a16:creationId xmlns:a16="http://schemas.microsoft.com/office/drawing/2014/main" id="{9C1B845D-7E8D-AA3C-9B3D-F3ACF4F59446}"/>
              </a:ext>
            </a:extLst>
          </p:cNvPr>
          <p:cNvPicPr>
            <a:picLocks noChangeAspect="1"/>
          </p:cNvPicPr>
          <p:nvPr/>
        </p:nvPicPr>
        <p:blipFill>
          <a:blip r:embed="rId3"/>
          <a:stretch>
            <a:fillRect/>
          </a:stretch>
        </p:blipFill>
        <p:spPr>
          <a:xfrm>
            <a:off x="0" y="1060947"/>
            <a:ext cx="11296650" cy="11296650"/>
          </a:xfrm>
          <a:prstGeom prst="rect">
            <a:avLst/>
          </a:prstGeom>
        </p:spPr>
      </p:pic>
      <p:sp>
        <p:nvSpPr>
          <p:cNvPr id="8" name="Rectangle 7">
            <a:extLst>
              <a:ext uri="{FF2B5EF4-FFF2-40B4-BE49-F238E27FC236}">
                <a16:creationId xmlns:a16="http://schemas.microsoft.com/office/drawing/2014/main" id="{792AB61B-532B-B2C7-BBA6-55C230D39838}"/>
              </a:ext>
            </a:extLst>
          </p:cNvPr>
          <p:cNvSpPr/>
          <p:nvPr/>
        </p:nvSpPr>
        <p:spPr>
          <a:xfrm>
            <a:off x="10936606" y="0"/>
            <a:ext cx="112394" cy="13716000"/>
          </a:xfrm>
          <a:prstGeom prst="rect">
            <a:avLst/>
          </a:prstGeom>
          <a:solidFill>
            <a:srgbClr val="C5985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F4788-5747-9976-8820-8794D2A7A0CA}"/>
              </a:ext>
            </a:extLst>
          </p:cNvPr>
          <p:cNvPicPr>
            <a:picLocks noChangeAspect="1"/>
          </p:cNvPicPr>
          <p:nvPr/>
        </p:nvPicPr>
        <p:blipFill>
          <a:blip r:embed="rId2"/>
          <a:stretch>
            <a:fillRect/>
          </a:stretch>
        </p:blipFill>
        <p:spPr>
          <a:xfrm>
            <a:off x="333379" y="1142896"/>
            <a:ext cx="12774184" cy="11430207"/>
          </a:xfrm>
          <a:prstGeom prst="rect">
            <a:avLst/>
          </a:prstGeom>
        </p:spPr>
      </p:pic>
      <p:sp>
        <p:nvSpPr>
          <p:cNvPr id="7" name="Google Shape;126;p21">
            <a:extLst>
              <a:ext uri="{FF2B5EF4-FFF2-40B4-BE49-F238E27FC236}">
                <a16:creationId xmlns:a16="http://schemas.microsoft.com/office/drawing/2014/main" id="{3AD900C0-8607-56E6-F80F-2A932FDA96EF}"/>
              </a:ext>
            </a:extLst>
          </p:cNvPr>
          <p:cNvSpPr txBox="1">
            <a:spLocks noGrp="1"/>
          </p:cNvSpPr>
          <p:nvPr>
            <p:ph type="title"/>
          </p:nvPr>
        </p:nvSpPr>
        <p:spPr>
          <a:xfrm>
            <a:off x="13725645" y="744415"/>
            <a:ext cx="19005501" cy="2152749"/>
          </a:xfrm>
          <a:prstGeom prst="rect">
            <a:avLst/>
          </a:prstGeom>
          <a:noFill/>
          <a:ln>
            <a:noFill/>
          </a:ln>
        </p:spPr>
        <p:txBody>
          <a:bodyPr spcFirstLastPara="1" wrap="square" lIns="50800" tIns="50800" rIns="50800" bIns="50800" anchor="ctr" anchorCtr="0">
            <a:noAutofit/>
          </a:bodyPr>
          <a:lstStyle/>
          <a:p>
            <a:pPr algn="l">
              <a:buClr>
                <a:srgbClr val="1C1D21"/>
              </a:buClr>
              <a:buSzPts val="7000"/>
            </a:pPr>
            <a:r>
              <a:rPr lang="en-US" b="1" dirty="0"/>
              <a:t>🧠 Features </a:t>
            </a:r>
            <a:r>
              <a:rPr lang="en-US" b="1" dirty="0" err="1"/>
              <a:t>Priotorization</a:t>
            </a:r>
            <a:endParaRPr dirty="0"/>
          </a:p>
        </p:txBody>
      </p:sp>
      <p:sp>
        <p:nvSpPr>
          <p:cNvPr id="8" name="Google Shape;125;p21">
            <a:extLst>
              <a:ext uri="{FF2B5EF4-FFF2-40B4-BE49-F238E27FC236}">
                <a16:creationId xmlns:a16="http://schemas.microsoft.com/office/drawing/2014/main" id="{6F20722B-74F1-2D80-B337-E8CD0CC1DA2C}"/>
              </a:ext>
            </a:extLst>
          </p:cNvPr>
          <p:cNvSpPr txBox="1">
            <a:spLocks noGrp="1"/>
          </p:cNvSpPr>
          <p:nvPr>
            <p:ph type="body" idx="1"/>
          </p:nvPr>
        </p:nvSpPr>
        <p:spPr>
          <a:xfrm>
            <a:off x="13725645" y="3407019"/>
            <a:ext cx="9982929" cy="9353550"/>
          </a:xfrm>
          <a:prstGeom prst="rect">
            <a:avLst/>
          </a:prstGeom>
          <a:noFill/>
          <a:ln>
            <a:noFill/>
          </a:ln>
        </p:spPr>
        <p:txBody>
          <a:bodyPr spcFirstLastPara="1" wrap="square" lIns="50800" tIns="50800" rIns="50800" bIns="50800" anchor="t" anchorCtr="0">
            <a:noAutofit/>
          </a:bodyPr>
          <a:lstStyle/>
          <a:p>
            <a:pPr marL="228600" indent="0" algn="l"/>
            <a:r>
              <a:rPr lang="en-US" sz="3200" dirty="0"/>
              <a:t>After synthesizing the interview data, I then produced features that I prioritized based on how frequently they appeared across participants, the urgency expressed around them, and their potential to improve user experience. </a:t>
            </a:r>
          </a:p>
          <a:p>
            <a:pPr marL="228600" indent="0" algn="l"/>
            <a:endParaRPr lang="en-US" sz="3200" dirty="0"/>
          </a:p>
          <a:p>
            <a:pPr marL="228600" indent="0" algn="l"/>
            <a:r>
              <a:rPr lang="en-US" sz="3200" dirty="0"/>
              <a:t> 🔍 Want to dive into the </a:t>
            </a:r>
            <a:r>
              <a:rPr lang="en-US" sz="3200" dirty="0" err="1"/>
              <a:t>priotorization</a:t>
            </a:r>
            <a:r>
              <a:rPr lang="en-US" sz="3200" dirty="0"/>
              <a:t>? </a:t>
            </a:r>
            <a:r>
              <a:rPr lang="en-US" sz="3200" dirty="0">
                <a:hlinkClick r:id="rId3"/>
              </a:rPr>
              <a:t>Miro Link</a:t>
            </a:r>
            <a:endParaRPr lang="en-US" sz="3200" dirty="0"/>
          </a:p>
          <a:p>
            <a:pPr marL="228600" indent="0" algn="l"/>
            <a:endParaRPr lang="en-US" sz="3200" dirty="0"/>
          </a:p>
        </p:txBody>
      </p:sp>
    </p:spTree>
    <p:extLst>
      <p:ext uri="{BB962C8B-B14F-4D97-AF65-F5344CB8AC3E}">
        <p14:creationId xmlns:p14="http://schemas.microsoft.com/office/powerpoint/2010/main" val="55021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E959EC-3317-9CA2-DC6D-B5BF03751409}"/>
              </a:ext>
            </a:extLst>
          </p:cNvPr>
          <p:cNvPicPr>
            <a:picLocks noChangeAspect="1"/>
          </p:cNvPicPr>
          <p:nvPr/>
        </p:nvPicPr>
        <p:blipFill>
          <a:blip r:embed="rId2"/>
          <a:stretch>
            <a:fillRect/>
          </a:stretch>
        </p:blipFill>
        <p:spPr>
          <a:xfrm>
            <a:off x="11327567" y="1"/>
            <a:ext cx="13056433" cy="13716000"/>
          </a:xfrm>
          <a:prstGeom prst="rect">
            <a:avLst/>
          </a:prstGeom>
        </p:spPr>
      </p:pic>
      <p:sp>
        <p:nvSpPr>
          <p:cNvPr id="7" name="Google Shape;126;p21">
            <a:extLst>
              <a:ext uri="{FF2B5EF4-FFF2-40B4-BE49-F238E27FC236}">
                <a16:creationId xmlns:a16="http://schemas.microsoft.com/office/drawing/2014/main" id="{5F6462DC-8222-9745-A0BA-C078A3B16FB8}"/>
              </a:ext>
            </a:extLst>
          </p:cNvPr>
          <p:cNvSpPr txBox="1">
            <a:spLocks noGrp="1"/>
          </p:cNvSpPr>
          <p:nvPr>
            <p:ph type="title"/>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p>
            <a:pPr algn="l">
              <a:buClr>
                <a:srgbClr val="1C1D21"/>
              </a:buClr>
              <a:buSzPts val="7000"/>
            </a:pPr>
            <a:r>
              <a:rPr lang="en-US" b="1" dirty="0"/>
              <a:t>📍Sketches</a:t>
            </a:r>
            <a:endParaRPr dirty="0"/>
          </a:p>
        </p:txBody>
      </p:sp>
      <p:sp>
        <p:nvSpPr>
          <p:cNvPr id="8" name="Google Shape;125;p21">
            <a:extLst>
              <a:ext uri="{FF2B5EF4-FFF2-40B4-BE49-F238E27FC236}">
                <a16:creationId xmlns:a16="http://schemas.microsoft.com/office/drawing/2014/main" id="{75DC2905-54B0-FFAB-1FA0-8E4D5AF6DCDE}"/>
              </a:ext>
            </a:extLst>
          </p:cNvPr>
          <p:cNvSpPr txBox="1">
            <a:spLocks noGrp="1"/>
          </p:cNvSpPr>
          <p:nvPr>
            <p:ph type="body" idx="1"/>
          </p:nvPr>
        </p:nvSpPr>
        <p:spPr>
          <a:xfrm>
            <a:off x="853707" y="3024554"/>
            <a:ext cx="9745393" cy="9353550"/>
          </a:xfrm>
          <a:prstGeom prst="rect">
            <a:avLst/>
          </a:prstGeom>
          <a:noFill/>
          <a:ln>
            <a:noFill/>
          </a:ln>
        </p:spPr>
        <p:txBody>
          <a:bodyPr spcFirstLastPara="1" wrap="square" lIns="50800" tIns="50800" rIns="50800" bIns="50800" anchor="t" anchorCtr="0">
            <a:noAutofit/>
          </a:bodyPr>
          <a:lstStyle/>
          <a:p>
            <a:pPr marL="228600" indent="0" algn="just"/>
            <a:r>
              <a:rPr lang="en-US" sz="3200" dirty="0"/>
              <a:t>	To begin exploring solutions, I sketched the prioritized features using pen and paper. </a:t>
            </a:r>
          </a:p>
          <a:p>
            <a:pPr marL="228600" indent="0" algn="just"/>
            <a:endParaRPr lang="en-US" sz="3200" dirty="0"/>
          </a:p>
          <a:p>
            <a:pPr marL="228600" indent="0" algn="just"/>
            <a:r>
              <a:rPr lang="en-US" sz="3200" dirty="0"/>
              <a:t>	These shown low-fidelity sketches helped visualize how the features could function and appear within a real interface. </a:t>
            </a:r>
          </a:p>
          <a:p>
            <a:pPr marL="228600" indent="0" algn="just"/>
            <a:r>
              <a:rPr lang="en-US" sz="3200" dirty="0"/>
              <a:t>	</a:t>
            </a:r>
          </a:p>
          <a:p>
            <a:pPr marL="228600" indent="0" algn="just"/>
            <a:r>
              <a:rPr lang="en-US" sz="3200" dirty="0"/>
              <a:t>	The sketches were directly informed by the insights gathered during research and organized through a prioritization matrix.</a:t>
            </a:r>
          </a:p>
          <a:p>
            <a:pPr marL="228600" indent="0" algn="l"/>
            <a:endParaRPr lang="en-US" sz="3200" dirty="0"/>
          </a:p>
          <a:p>
            <a:pPr marL="228600" indent="0" algn="l"/>
            <a:r>
              <a:rPr lang="en-US" sz="3200" dirty="0"/>
              <a:t> 🔍 Want to dive into the Sketched? </a:t>
            </a:r>
            <a:r>
              <a:rPr lang="en-US" sz="3200" dirty="0">
                <a:hlinkClick r:id="rId3"/>
              </a:rPr>
              <a:t>Miro Link</a:t>
            </a:r>
            <a:endParaRPr lang="en-US" sz="3200" dirty="0"/>
          </a:p>
          <a:p>
            <a:pPr marL="228600" indent="0" algn="l"/>
            <a:endParaRPr lang="en-US" sz="3200" dirty="0"/>
          </a:p>
        </p:txBody>
      </p:sp>
    </p:spTree>
    <p:extLst>
      <p:ext uri="{BB962C8B-B14F-4D97-AF65-F5344CB8AC3E}">
        <p14:creationId xmlns:p14="http://schemas.microsoft.com/office/powerpoint/2010/main" val="688165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6;p21">
            <a:extLst>
              <a:ext uri="{FF2B5EF4-FFF2-40B4-BE49-F238E27FC236}">
                <a16:creationId xmlns:a16="http://schemas.microsoft.com/office/drawing/2014/main" id="{6F62FC6B-EFA4-BE33-E4A0-7D78D8010184}"/>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Low Fidelity Design – Iteration 1</a:t>
            </a:r>
            <a:endParaRPr lang="en-US" dirty="0"/>
          </a:p>
        </p:txBody>
      </p:sp>
      <p:pic>
        <p:nvPicPr>
          <p:cNvPr id="3" name="Picture 2">
            <a:extLst>
              <a:ext uri="{FF2B5EF4-FFF2-40B4-BE49-F238E27FC236}">
                <a16:creationId xmlns:a16="http://schemas.microsoft.com/office/drawing/2014/main" id="{46CCF7DA-9D28-F7F3-11EF-6593157B70B5}"/>
              </a:ext>
            </a:extLst>
          </p:cNvPr>
          <p:cNvPicPr>
            <a:picLocks noChangeAspect="1"/>
          </p:cNvPicPr>
          <p:nvPr/>
        </p:nvPicPr>
        <p:blipFill>
          <a:blip r:embed="rId2"/>
          <a:stretch>
            <a:fillRect/>
          </a:stretch>
        </p:blipFill>
        <p:spPr>
          <a:xfrm>
            <a:off x="6657996" y="3540369"/>
            <a:ext cx="16871823" cy="8487508"/>
          </a:xfrm>
          <a:prstGeom prst="rect">
            <a:avLst/>
          </a:prstGeom>
        </p:spPr>
      </p:pic>
      <p:sp>
        <p:nvSpPr>
          <p:cNvPr id="7" name="Google Shape;125;p21">
            <a:extLst>
              <a:ext uri="{FF2B5EF4-FFF2-40B4-BE49-F238E27FC236}">
                <a16:creationId xmlns:a16="http://schemas.microsoft.com/office/drawing/2014/main" id="{066508FC-17BC-3274-2521-70BB531A16E6}"/>
              </a:ext>
            </a:extLst>
          </p:cNvPr>
          <p:cNvSpPr txBox="1">
            <a:spLocks noGrp="1"/>
          </p:cNvSpPr>
          <p:nvPr>
            <p:ph type="body" idx="1"/>
          </p:nvPr>
        </p:nvSpPr>
        <p:spPr>
          <a:xfrm>
            <a:off x="853708" y="3024553"/>
            <a:ext cx="5359524" cy="9917723"/>
          </a:xfrm>
          <a:prstGeom prst="rect">
            <a:avLst/>
          </a:prstGeom>
          <a:noFill/>
          <a:ln>
            <a:noFill/>
          </a:ln>
        </p:spPr>
        <p:txBody>
          <a:bodyPr spcFirstLastPara="1" wrap="square" lIns="50800" tIns="50800" rIns="50800" bIns="50800" anchor="t" anchorCtr="0">
            <a:noAutofit/>
          </a:bodyPr>
          <a:lstStyle/>
          <a:p>
            <a:pPr marL="228600" indent="0" algn="l"/>
            <a:r>
              <a:rPr lang="en-US" sz="3200" dirty="0"/>
              <a:t>	This first iteration translates prioritized features into low-fidelity screens designed in Figma. </a:t>
            </a:r>
          </a:p>
          <a:p>
            <a:pPr marL="228600" indent="0" algn="l"/>
            <a:r>
              <a:rPr lang="en-US" sz="3200" dirty="0"/>
              <a:t>	The wireframes explore layout and core interactions, bringing research insights into an early visual form.</a:t>
            </a:r>
          </a:p>
          <a:p>
            <a:pPr marL="228600" indent="0" algn="l"/>
            <a:r>
              <a:rPr lang="en-US" sz="3200" dirty="0"/>
              <a:t>		</a:t>
            </a:r>
          </a:p>
          <a:p>
            <a:pPr marL="228600" indent="0" algn="l"/>
            <a:r>
              <a:rPr lang="en-US" sz="3200" dirty="0"/>
              <a:t> 🔍 Want to have a look ? </a:t>
            </a:r>
            <a:r>
              <a:rPr lang="en-US" sz="3200" dirty="0">
                <a:hlinkClick r:id="rId3"/>
              </a:rPr>
              <a:t>Figma Prototype Link</a:t>
            </a:r>
            <a:endParaRPr lang="en-US" sz="3200" dirty="0"/>
          </a:p>
          <a:p>
            <a:pPr marL="228600" indent="0" algn="l"/>
            <a:endParaRPr lang="en-US" sz="3200" dirty="0"/>
          </a:p>
        </p:txBody>
      </p:sp>
    </p:spTree>
    <p:extLst>
      <p:ext uri="{BB962C8B-B14F-4D97-AF65-F5344CB8AC3E}">
        <p14:creationId xmlns:p14="http://schemas.microsoft.com/office/powerpoint/2010/main" val="2804558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E0677-6846-C1F3-3F8C-B5B2D2BBA8E4}"/>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DB8EA3BF-F7B9-04C9-823A-0ACD09FEAE66}"/>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Low Fidelity Design – Iteration 1, Cont.</a:t>
            </a:r>
            <a:endParaRPr lang="en-US" dirty="0"/>
          </a:p>
        </p:txBody>
      </p:sp>
      <p:pic>
        <p:nvPicPr>
          <p:cNvPr id="4" name="Picture 3">
            <a:extLst>
              <a:ext uri="{FF2B5EF4-FFF2-40B4-BE49-F238E27FC236}">
                <a16:creationId xmlns:a16="http://schemas.microsoft.com/office/drawing/2014/main" id="{4DFB0878-EB47-09DC-E85B-2FEA95268E67}"/>
              </a:ext>
            </a:extLst>
          </p:cNvPr>
          <p:cNvPicPr>
            <a:picLocks noChangeAspect="1"/>
          </p:cNvPicPr>
          <p:nvPr/>
        </p:nvPicPr>
        <p:blipFill>
          <a:blip r:embed="rId2"/>
          <a:stretch>
            <a:fillRect/>
          </a:stretch>
        </p:blipFill>
        <p:spPr>
          <a:xfrm>
            <a:off x="6729047" y="3239554"/>
            <a:ext cx="16552984" cy="8784528"/>
          </a:xfrm>
          <a:prstGeom prst="rect">
            <a:avLst/>
          </a:prstGeom>
        </p:spPr>
      </p:pic>
      <p:sp>
        <p:nvSpPr>
          <p:cNvPr id="6" name="Google Shape;125;p21">
            <a:extLst>
              <a:ext uri="{FF2B5EF4-FFF2-40B4-BE49-F238E27FC236}">
                <a16:creationId xmlns:a16="http://schemas.microsoft.com/office/drawing/2014/main" id="{534E7DC2-30C5-D95F-FF07-BA963C7CCFF1}"/>
              </a:ext>
            </a:extLst>
          </p:cNvPr>
          <p:cNvSpPr txBox="1">
            <a:spLocks noGrp="1"/>
          </p:cNvSpPr>
          <p:nvPr>
            <p:ph type="body" idx="1"/>
          </p:nvPr>
        </p:nvSpPr>
        <p:spPr>
          <a:xfrm>
            <a:off x="853708" y="3024553"/>
            <a:ext cx="5359524" cy="9917723"/>
          </a:xfrm>
          <a:prstGeom prst="rect">
            <a:avLst/>
          </a:prstGeom>
          <a:noFill/>
          <a:ln>
            <a:noFill/>
          </a:ln>
        </p:spPr>
        <p:txBody>
          <a:bodyPr spcFirstLastPara="1" wrap="square" lIns="50800" tIns="50800" rIns="50800" bIns="50800" anchor="t" anchorCtr="0">
            <a:noAutofit/>
          </a:bodyPr>
          <a:lstStyle/>
          <a:p>
            <a:pPr marL="228600" indent="0" algn="l"/>
            <a:r>
              <a:rPr lang="en-US" sz="3200" dirty="0"/>
              <a:t>	These additional screens complete the user flow, capturing key tasks and interactions aligned with user needs from the research phase.</a:t>
            </a:r>
          </a:p>
          <a:p>
            <a:pPr marL="228600" indent="0" algn="l"/>
            <a:r>
              <a:rPr lang="en-US" sz="3200" dirty="0"/>
              <a:t>		</a:t>
            </a:r>
          </a:p>
          <a:p>
            <a:pPr marL="228600" indent="0" algn="l"/>
            <a:r>
              <a:rPr lang="en-US" sz="3200" dirty="0"/>
              <a:t> 🔍 Want to have a look? </a:t>
            </a:r>
            <a:r>
              <a:rPr lang="en-US" sz="3200" dirty="0">
                <a:hlinkClick r:id="rId3"/>
              </a:rPr>
              <a:t>Figma Prototype Link</a:t>
            </a:r>
            <a:endParaRPr lang="en-US" sz="3200" dirty="0"/>
          </a:p>
          <a:p>
            <a:pPr marL="228600" indent="0" algn="l"/>
            <a:endParaRPr lang="en-US" sz="3200" dirty="0"/>
          </a:p>
        </p:txBody>
      </p:sp>
    </p:spTree>
    <p:extLst>
      <p:ext uri="{BB962C8B-B14F-4D97-AF65-F5344CB8AC3E}">
        <p14:creationId xmlns:p14="http://schemas.microsoft.com/office/powerpoint/2010/main" val="287394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99543-E6A8-599B-9ADC-5F030980C49D}"/>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BA989152-E481-3254-06AB-52601C24E6C3}"/>
              </a:ext>
            </a:extLst>
          </p:cNvPr>
          <p:cNvSpPr txBox="1">
            <a:spLocks/>
          </p:cNvSpPr>
          <p:nvPr/>
        </p:nvSpPr>
        <p:spPr>
          <a:xfrm>
            <a:off x="853707" y="556846"/>
            <a:ext cx="19919585" cy="2303584"/>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Usability moderated session</a:t>
            </a:r>
            <a:endParaRPr lang="en-US" dirty="0"/>
          </a:p>
        </p:txBody>
      </p:sp>
      <p:sp>
        <p:nvSpPr>
          <p:cNvPr id="6" name="Google Shape;125;p21">
            <a:extLst>
              <a:ext uri="{FF2B5EF4-FFF2-40B4-BE49-F238E27FC236}">
                <a16:creationId xmlns:a16="http://schemas.microsoft.com/office/drawing/2014/main" id="{279F1130-B077-72A6-27F2-8E8E22171AE5}"/>
              </a:ext>
            </a:extLst>
          </p:cNvPr>
          <p:cNvSpPr txBox="1">
            <a:spLocks noGrp="1"/>
          </p:cNvSpPr>
          <p:nvPr>
            <p:ph type="body" idx="1"/>
          </p:nvPr>
        </p:nvSpPr>
        <p:spPr>
          <a:xfrm>
            <a:off x="1036454" y="2508738"/>
            <a:ext cx="22311092" cy="3371556"/>
          </a:xfrm>
          <a:prstGeom prst="rect">
            <a:avLst/>
          </a:prstGeom>
          <a:noFill/>
          <a:ln>
            <a:noFill/>
          </a:ln>
        </p:spPr>
        <p:txBody>
          <a:bodyPr spcFirstLastPara="1" wrap="square" lIns="50800" tIns="50800" rIns="50800" bIns="50800" anchor="t" anchorCtr="0">
            <a:noAutofit/>
          </a:bodyPr>
          <a:lstStyle/>
          <a:p>
            <a:pPr marL="228600" indent="0" algn="l"/>
            <a:r>
              <a:rPr lang="en-US" sz="2800" dirty="0"/>
              <a:t>To evaluate the first iteration, I conducted a moderated usability session with a student matching one of our target personas. </a:t>
            </a:r>
          </a:p>
          <a:p>
            <a:pPr marL="228600" indent="0" algn="l"/>
            <a:r>
              <a:rPr lang="en-US" sz="2800" dirty="0"/>
              <a:t>The user was asked to complete key tasks using the Figma prototype. </a:t>
            </a:r>
          </a:p>
          <a:p>
            <a:pPr marL="228600" indent="0" algn="l"/>
            <a:r>
              <a:rPr lang="en-US" sz="2800" dirty="0"/>
              <a:t>Observations and feedback from the session highlighted usability issues and improvement areas.</a:t>
            </a:r>
          </a:p>
          <a:p>
            <a:pPr marL="228600" indent="0" algn="l"/>
            <a:r>
              <a:rPr lang="en-US" sz="2800" dirty="0"/>
              <a:t>🔍 Want to have a look? </a:t>
            </a:r>
            <a:r>
              <a:rPr lang="en-US" sz="2800" dirty="0">
                <a:hlinkClick r:id="rId2"/>
              </a:rPr>
              <a:t>Figma Link</a:t>
            </a:r>
            <a:endParaRPr lang="en-US" sz="2800" dirty="0"/>
          </a:p>
          <a:p>
            <a:pPr marL="228600" indent="0" algn="l"/>
            <a:r>
              <a:rPr lang="en-US" sz="2800" dirty="0"/>
              <a:t>See below usability flow map and the green highlight successful, while the orange highlight challenge with solution.</a:t>
            </a:r>
          </a:p>
        </p:txBody>
      </p:sp>
      <p:pic>
        <p:nvPicPr>
          <p:cNvPr id="3" name="Picture 2">
            <a:extLst>
              <a:ext uri="{FF2B5EF4-FFF2-40B4-BE49-F238E27FC236}">
                <a16:creationId xmlns:a16="http://schemas.microsoft.com/office/drawing/2014/main" id="{134DEE14-10EF-DCF6-B453-CEC7506D3D9E}"/>
              </a:ext>
            </a:extLst>
          </p:cNvPr>
          <p:cNvPicPr>
            <a:picLocks noChangeAspect="1"/>
          </p:cNvPicPr>
          <p:nvPr/>
        </p:nvPicPr>
        <p:blipFill>
          <a:blip r:embed="rId3"/>
          <a:stretch>
            <a:fillRect/>
          </a:stretch>
        </p:blipFill>
        <p:spPr>
          <a:xfrm>
            <a:off x="3101787" y="6224953"/>
            <a:ext cx="18180425" cy="6934201"/>
          </a:xfrm>
          <a:prstGeom prst="rect">
            <a:avLst/>
          </a:prstGeom>
        </p:spPr>
      </p:pic>
    </p:spTree>
    <p:extLst>
      <p:ext uri="{BB962C8B-B14F-4D97-AF65-F5344CB8AC3E}">
        <p14:creationId xmlns:p14="http://schemas.microsoft.com/office/powerpoint/2010/main" val="386310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F38FF-1EB7-331F-6351-57C29577B193}"/>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9D5BB21D-F627-49A2-0F03-DCB31174BE20}"/>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Low Fidelity Design – Iteration 2</a:t>
            </a:r>
            <a:endParaRPr lang="en-US" dirty="0"/>
          </a:p>
        </p:txBody>
      </p:sp>
      <p:sp>
        <p:nvSpPr>
          <p:cNvPr id="4" name="Google Shape;125;p21">
            <a:extLst>
              <a:ext uri="{FF2B5EF4-FFF2-40B4-BE49-F238E27FC236}">
                <a16:creationId xmlns:a16="http://schemas.microsoft.com/office/drawing/2014/main" id="{81D49EDB-7C2C-0D25-0747-CF0152B4868B}"/>
              </a:ext>
            </a:extLst>
          </p:cNvPr>
          <p:cNvSpPr txBox="1">
            <a:spLocks noGrp="1"/>
          </p:cNvSpPr>
          <p:nvPr>
            <p:ph type="body" idx="1"/>
          </p:nvPr>
        </p:nvSpPr>
        <p:spPr>
          <a:xfrm>
            <a:off x="853707" y="3024553"/>
            <a:ext cx="11761625" cy="9917723"/>
          </a:xfrm>
          <a:prstGeom prst="rect">
            <a:avLst/>
          </a:prstGeom>
          <a:noFill/>
          <a:ln>
            <a:noFill/>
          </a:ln>
        </p:spPr>
        <p:txBody>
          <a:bodyPr spcFirstLastPara="1" wrap="square" lIns="50800" tIns="50800" rIns="50800" bIns="50800" anchor="t" anchorCtr="0">
            <a:noAutofit/>
          </a:bodyPr>
          <a:lstStyle/>
          <a:p>
            <a:pPr marL="228600" indent="0" algn="l"/>
            <a:r>
              <a:rPr lang="en-US" sz="3200" dirty="0"/>
              <a:t>	This iteration builds on insights from the usability session. Key changes were made to address pain points identified in the initial prototype</a:t>
            </a:r>
          </a:p>
          <a:p>
            <a:pPr marL="228600" indent="0" algn="l"/>
            <a:endParaRPr lang="en-US" sz="3200" dirty="0"/>
          </a:p>
          <a:p>
            <a:pPr marL="228600" indent="0" algn="l"/>
            <a:r>
              <a:rPr lang="en-US" sz="3200" dirty="0"/>
              <a:t>Adjustments aimed to improve overall clarity, navigation, and task completion.</a:t>
            </a:r>
          </a:p>
          <a:p>
            <a:pPr marL="228600" indent="0" algn="l"/>
            <a:r>
              <a:rPr lang="en-US" sz="3200" dirty="0"/>
              <a:t>		</a:t>
            </a:r>
          </a:p>
          <a:p>
            <a:pPr marL="228600" indent="0" algn="l"/>
            <a:r>
              <a:rPr lang="en-US" sz="3200" dirty="0"/>
              <a:t>The other screens are kept the same.</a:t>
            </a:r>
          </a:p>
          <a:p>
            <a:pPr marL="228600" indent="0" algn="l"/>
            <a:endParaRPr lang="en-US" sz="3200" dirty="0"/>
          </a:p>
          <a:p>
            <a:pPr marL="228600" indent="0" algn="l"/>
            <a:r>
              <a:rPr lang="en-US" sz="3200" dirty="0"/>
              <a:t> 🔍 Want to have a look? </a:t>
            </a:r>
            <a:r>
              <a:rPr lang="en-US" sz="3200" dirty="0">
                <a:hlinkClick r:id="rId2"/>
              </a:rPr>
              <a:t>Figma Design Link Iteration 2</a:t>
            </a:r>
            <a:endParaRPr lang="en-US" sz="3200" dirty="0"/>
          </a:p>
          <a:p>
            <a:pPr marL="228600" indent="0" algn="l"/>
            <a:endParaRPr lang="en-US" sz="3200" dirty="0"/>
          </a:p>
        </p:txBody>
      </p:sp>
      <p:pic>
        <p:nvPicPr>
          <p:cNvPr id="7" name="Picture 6">
            <a:extLst>
              <a:ext uri="{FF2B5EF4-FFF2-40B4-BE49-F238E27FC236}">
                <a16:creationId xmlns:a16="http://schemas.microsoft.com/office/drawing/2014/main" id="{195FAF0A-6FE0-17A8-CBD0-39F125CD449C}"/>
              </a:ext>
            </a:extLst>
          </p:cNvPr>
          <p:cNvPicPr>
            <a:picLocks noChangeAspect="1"/>
          </p:cNvPicPr>
          <p:nvPr/>
        </p:nvPicPr>
        <p:blipFill>
          <a:blip r:embed="rId3"/>
          <a:stretch>
            <a:fillRect/>
          </a:stretch>
        </p:blipFill>
        <p:spPr>
          <a:xfrm>
            <a:off x="14765868" y="1929423"/>
            <a:ext cx="7358502" cy="10630456"/>
          </a:xfrm>
          <a:prstGeom prst="rect">
            <a:avLst/>
          </a:prstGeom>
        </p:spPr>
      </p:pic>
    </p:spTree>
    <p:extLst>
      <p:ext uri="{BB962C8B-B14F-4D97-AF65-F5344CB8AC3E}">
        <p14:creationId xmlns:p14="http://schemas.microsoft.com/office/powerpoint/2010/main" val="1854742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C9C66-6821-DD5C-DA5F-D2862652B7AA}"/>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2855F3BE-19B6-F8BA-0E92-7D88B5C8CFB2}"/>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Style guide &amp; </a:t>
            </a:r>
          </a:p>
          <a:p>
            <a:pPr algn="l">
              <a:buClr>
                <a:srgbClr val="1C1D21"/>
              </a:buClr>
              <a:buSzPts val="7000"/>
            </a:pPr>
            <a:r>
              <a:rPr lang="en-US" b="1" dirty="0"/>
              <a:t>library pattern</a:t>
            </a:r>
          </a:p>
        </p:txBody>
      </p:sp>
      <p:sp>
        <p:nvSpPr>
          <p:cNvPr id="7" name="Google Shape;125;p21">
            <a:extLst>
              <a:ext uri="{FF2B5EF4-FFF2-40B4-BE49-F238E27FC236}">
                <a16:creationId xmlns:a16="http://schemas.microsoft.com/office/drawing/2014/main" id="{66F480D3-E58C-C0E6-AE4F-F77BFA69B231}"/>
              </a:ext>
            </a:extLst>
          </p:cNvPr>
          <p:cNvSpPr txBox="1">
            <a:spLocks noGrp="1"/>
          </p:cNvSpPr>
          <p:nvPr>
            <p:ph type="body" idx="1"/>
          </p:nvPr>
        </p:nvSpPr>
        <p:spPr>
          <a:xfrm>
            <a:off x="853708" y="3200400"/>
            <a:ext cx="7375892" cy="9741876"/>
          </a:xfrm>
          <a:prstGeom prst="rect">
            <a:avLst/>
          </a:prstGeom>
          <a:noFill/>
          <a:ln>
            <a:noFill/>
          </a:ln>
        </p:spPr>
        <p:txBody>
          <a:bodyPr spcFirstLastPara="1" wrap="square" lIns="50800" tIns="50800" rIns="50800" bIns="50800" anchor="t" anchorCtr="0">
            <a:noAutofit/>
          </a:bodyPr>
          <a:lstStyle/>
          <a:p>
            <a:pPr marL="228600" indent="0" algn="l"/>
            <a:r>
              <a:rPr lang="en-US" sz="3200" dirty="0"/>
              <a:t>	</a:t>
            </a:r>
          </a:p>
          <a:p>
            <a:pPr marL="228600" indent="0" algn="l"/>
            <a:r>
              <a:rPr lang="en-US" sz="3200" dirty="0"/>
              <a:t>	Now a style guide and library pattern were used to develop a high-fidelity design.</a:t>
            </a:r>
          </a:p>
          <a:p>
            <a:pPr marL="228600" indent="0" algn="l"/>
            <a:endParaRPr lang="en-US" sz="3200" dirty="0"/>
          </a:p>
          <a:p>
            <a:pPr marL="228600" indent="0" algn="l"/>
            <a:r>
              <a:rPr lang="en-US" sz="3200" dirty="0"/>
              <a:t> 🔍 Want to have a look ? </a:t>
            </a:r>
            <a:r>
              <a:rPr lang="en-US" sz="3200" dirty="0">
                <a:hlinkClick r:id="rId2"/>
              </a:rPr>
              <a:t>Figma Design Link</a:t>
            </a:r>
            <a:endParaRPr lang="en-US" sz="3200" dirty="0"/>
          </a:p>
          <a:p>
            <a:pPr marL="228600" indent="0" algn="l"/>
            <a:endParaRPr lang="en-US" sz="3200" dirty="0"/>
          </a:p>
        </p:txBody>
      </p:sp>
      <p:pic>
        <p:nvPicPr>
          <p:cNvPr id="4" name="Picture 3">
            <a:extLst>
              <a:ext uri="{FF2B5EF4-FFF2-40B4-BE49-F238E27FC236}">
                <a16:creationId xmlns:a16="http://schemas.microsoft.com/office/drawing/2014/main" id="{AA3AECC8-AA2E-6B3C-CA46-000ECC27E1EE}"/>
              </a:ext>
            </a:extLst>
          </p:cNvPr>
          <p:cNvPicPr>
            <a:picLocks noChangeAspect="1"/>
          </p:cNvPicPr>
          <p:nvPr/>
        </p:nvPicPr>
        <p:blipFill>
          <a:blip r:embed="rId3"/>
          <a:stretch>
            <a:fillRect/>
          </a:stretch>
        </p:blipFill>
        <p:spPr>
          <a:xfrm>
            <a:off x="9193189" y="911795"/>
            <a:ext cx="14723936" cy="11892409"/>
          </a:xfrm>
          <a:prstGeom prst="rect">
            <a:avLst/>
          </a:prstGeom>
        </p:spPr>
      </p:pic>
    </p:spTree>
    <p:extLst>
      <p:ext uri="{BB962C8B-B14F-4D97-AF65-F5344CB8AC3E}">
        <p14:creationId xmlns:p14="http://schemas.microsoft.com/office/powerpoint/2010/main" val="311647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87B0-084D-B8DB-2C49-DF98EF6064CD}"/>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6292A3A0-3D10-E7B7-DC93-F8867E224EF1}"/>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High Fidelity Design </a:t>
            </a:r>
            <a:endParaRPr lang="en-US" dirty="0"/>
          </a:p>
        </p:txBody>
      </p:sp>
      <p:sp>
        <p:nvSpPr>
          <p:cNvPr id="7" name="Google Shape;125;p21">
            <a:extLst>
              <a:ext uri="{FF2B5EF4-FFF2-40B4-BE49-F238E27FC236}">
                <a16:creationId xmlns:a16="http://schemas.microsoft.com/office/drawing/2014/main" id="{C027CC97-4B52-D91B-019C-9EF474A89EA3}"/>
              </a:ext>
            </a:extLst>
          </p:cNvPr>
          <p:cNvSpPr txBox="1">
            <a:spLocks noGrp="1"/>
          </p:cNvSpPr>
          <p:nvPr>
            <p:ph type="body" idx="1"/>
          </p:nvPr>
        </p:nvSpPr>
        <p:spPr>
          <a:xfrm>
            <a:off x="853708" y="3024553"/>
            <a:ext cx="5359524" cy="9917723"/>
          </a:xfrm>
          <a:prstGeom prst="rect">
            <a:avLst/>
          </a:prstGeom>
          <a:noFill/>
          <a:ln>
            <a:noFill/>
          </a:ln>
        </p:spPr>
        <p:txBody>
          <a:bodyPr spcFirstLastPara="1" wrap="square" lIns="50800" tIns="50800" rIns="50800" bIns="50800" anchor="t" anchorCtr="0">
            <a:noAutofit/>
          </a:bodyPr>
          <a:lstStyle/>
          <a:p>
            <a:pPr marL="228600" indent="0" algn="l"/>
            <a:r>
              <a:rPr lang="en-US" sz="3200" dirty="0"/>
              <a:t>	The low fidelity design were converted into a high-fidelity design.</a:t>
            </a:r>
          </a:p>
          <a:p>
            <a:pPr marL="228600" indent="0" algn="l"/>
            <a:r>
              <a:rPr lang="en-US" sz="3200" dirty="0"/>
              <a:t>	</a:t>
            </a:r>
          </a:p>
          <a:p>
            <a:pPr marL="228600" indent="0" algn="l"/>
            <a:r>
              <a:rPr lang="en-US" sz="3200" dirty="0"/>
              <a:t>		</a:t>
            </a:r>
          </a:p>
          <a:p>
            <a:pPr marL="228600" indent="0" algn="l"/>
            <a:r>
              <a:rPr lang="en-US" sz="3200" dirty="0"/>
              <a:t> 🔍 Want to have a look ? </a:t>
            </a:r>
            <a:r>
              <a:rPr lang="en-US" sz="3200" dirty="0">
                <a:hlinkClick r:id="rId2"/>
              </a:rPr>
              <a:t>Figma Design Link</a:t>
            </a:r>
            <a:endParaRPr lang="en-US" sz="3200" dirty="0"/>
          </a:p>
          <a:p>
            <a:pPr marL="228600" indent="0" algn="l"/>
            <a:endParaRPr lang="en-US" sz="3200" dirty="0"/>
          </a:p>
        </p:txBody>
      </p:sp>
      <p:pic>
        <p:nvPicPr>
          <p:cNvPr id="4" name="Picture 3">
            <a:extLst>
              <a:ext uri="{FF2B5EF4-FFF2-40B4-BE49-F238E27FC236}">
                <a16:creationId xmlns:a16="http://schemas.microsoft.com/office/drawing/2014/main" id="{20D5D3EB-292B-B2B9-177D-92803A18EE32}"/>
              </a:ext>
            </a:extLst>
          </p:cNvPr>
          <p:cNvPicPr>
            <a:picLocks noChangeAspect="1"/>
          </p:cNvPicPr>
          <p:nvPr/>
        </p:nvPicPr>
        <p:blipFill>
          <a:blip r:embed="rId3"/>
          <a:stretch>
            <a:fillRect/>
          </a:stretch>
        </p:blipFill>
        <p:spPr>
          <a:xfrm>
            <a:off x="6993468" y="3611597"/>
            <a:ext cx="4035354" cy="7885600"/>
          </a:xfrm>
          <a:prstGeom prst="rect">
            <a:avLst/>
          </a:prstGeom>
        </p:spPr>
      </p:pic>
      <p:pic>
        <p:nvPicPr>
          <p:cNvPr id="8" name="Picture 7">
            <a:extLst>
              <a:ext uri="{FF2B5EF4-FFF2-40B4-BE49-F238E27FC236}">
                <a16:creationId xmlns:a16="http://schemas.microsoft.com/office/drawing/2014/main" id="{C25BCDBC-4D07-D390-248D-3EA989C6F47C}"/>
              </a:ext>
            </a:extLst>
          </p:cNvPr>
          <p:cNvPicPr>
            <a:picLocks noChangeAspect="1"/>
          </p:cNvPicPr>
          <p:nvPr/>
        </p:nvPicPr>
        <p:blipFill>
          <a:blip r:embed="rId4"/>
          <a:stretch>
            <a:fillRect/>
          </a:stretch>
        </p:blipFill>
        <p:spPr>
          <a:xfrm>
            <a:off x="11159066" y="3611597"/>
            <a:ext cx="3844633" cy="7949765"/>
          </a:xfrm>
          <a:prstGeom prst="rect">
            <a:avLst/>
          </a:prstGeom>
        </p:spPr>
      </p:pic>
      <p:pic>
        <p:nvPicPr>
          <p:cNvPr id="10" name="Picture 9">
            <a:extLst>
              <a:ext uri="{FF2B5EF4-FFF2-40B4-BE49-F238E27FC236}">
                <a16:creationId xmlns:a16="http://schemas.microsoft.com/office/drawing/2014/main" id="{A175367E-1296-8581-0978-43F811D70617}"/>
              </a:ext>
            </a:extLst>
          </p:cNvPr>
          <p:cNvPicPr>
            <a:picLocks noChangeAspect="1"/>
          </p:cNvPicPr>
          <p:nvPr/>
        </p:nvPicPr>
        <p:blipFill>
          <a:blip r:embed="rId5"/>
          <a:stretch>
            <a:fillRect/>
          </a:stretch>
        </p:blipFill>
        <p:spPr>
          <a:xfrm>
            <a:off x="15133944" y="3611597"/>
            <a:ext cx="3543523" cy="7852731"/>
          </a:xfrm>
          <a:prstGeom prst="rect">
            <a:avLst/>
          </a:prstGeom>
        </p:spPr>
      </p:pic>
      <p:pic>
        <p:nvPicPr>
          <p:cNvPr id="12" name="Picture 11">
            <a:extLst>
              <a:ext uri="{FF2B5EF4-FFF2-40B4-BE49-F238E27FC236}">
                <a16:creationId xmlns:a16="http://schemas.microsoft.com/office/drawing/2014/main" id="{C1335679-7F50-7C62-631B-8FF9A48DFB86}"/>
              </a:ext>
            </a:extLst>
          </p:cNvPr>
          <p:cNvPicPr>
            <a:picLocks noChangeAspect="1"/>
          </p:cNvPicPr>
          <p:nvPr/>
        </p:nvPicPr>
        <p:blipFill>
          <a:blip r:embed="rId6"/>
          <a:stretch>
            <a:fillRect/>
          </a:stretch>
        </p:blipFill>
        <p:spPr>
          <a:xfrm>
            <a:off x="18978577" y="3611597"/>
            <a:ext cx="3543522" cy="7872510"/>
          </a:xfrm>
          <a:prstGeom prst="rect">
            <a:avLst/>
          </a:prstGeom>
        </p:spPr>
      </p:pic>
    </p:spTree>
    <p:extLst>
      <p:ext uri="{BB962C8B-B14F-4D97-AF65-F5344CB8AC3E}">
        <p14:creationId xmlns:p14="http://schemas.microsoft.com/office/powerpoint/2010/main" val="3612043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E438C-25F9-2FC2-F863-701C2F4E1AA3}"/>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6D207663-ADD7-4F8E-7271-F2004D94F0C6}"/>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High Fidelity Design Cont. </a:t>
            </a:r>
            <a:endParaRPr lang="en-US" dirty="0"/>
          </a:p>
        </p:txBody>
      </p:sp>
      <p:sp>
        <p:nvSpPr>
          <p:cNvPr id="7" name="Google Shape;125;p21">
            <a:extLst>
              <a:ext uri="{FF2B5EF4-FFF2-40B4-BE49-F238E27FC236}">
                <a16:creationId xmlns:a16="http://schemas.microsoft.com/office/drawing/2014/main" id="{06DB9201-0DDB-904F-06CE-7757BA05F11D}"/>
              </a:ext>
            </a:extLst>
          </p:cNvPr>
          <p:cNvSpPr txBox="1">
            <a:spLocks noGrp="1"/>
          </p:cNvSpPr>
          <p:nvPr>
            <p:ph type="body" idx="1"/>
          </p:nvPr>
        </p:nvSpPr>
        <p:spPr>
          <a:xfrm>
            <a:off x="853708" y="3024553"/>
            <a:ext cx="5359524" cy="9917723"/>
          </a:xfrm>
          <a:prstGeom prst="rect">
            <a:avLst/>
          </a:prstGeom>
          <a:noFill/>
          <a:ln>
            <a:noFill/>
          </a:ln>
        </p:spPr>
        <p:txBody>
          <a:bodyPr spcFirstLastPara="1" wrap="square" lIns="50800" tIns="50800" rIns="50800" bIns="50800" anchor="t" anchorCtr="0">
            <a:noAutofit/>
          </a:bodyPr>
          <a:lstStyle/>
          <a:p>
            <a:pPr marL="228600" indent="0" algn="l"/>
            <a:r>
              <a:rPr lang="en-US" sz="3200" dirty="0"/>
              <a:t>	The low fidelity design were converted into a high-fidelity design.</a:t>
            </a:r>
          </a:p>
          <a:p>
            <a:pPr marL="228600" indent="0" algn="l"/>
            <a:r>
              <a:rPr lang="en-US" sz="3200" dirty="0"/>
              <a:t>			</a:t>
            </a:r>
          </a:p>
          <a:p>
            <a:pPr marL="228600" indent="0" algn="l"/>
            <a:r>
              <a:rPr lang="en-US" sz="3200" dirty="0"/>
              <a:t> 🔍 Want to have a look ? </a:t>
            </a:r>
            <a:r>
              <a:rPr lang="en-US" sz="3200" dirty="0">
                <a:hlinkClick r:id="rId2"/>
              </a:rPr>
              <a:t>Figma Design Link</a:t>
            </a:r>
            <a:endParaRPr lang="en-US" sz="3200" dirty="0"/>
          </a:p>
          <a:p>
            <a:pPr marL="228600" indent="0" algn="l"/>
            <a:endParaRPr lang="en-US" sz="3200" dirty="0"/>
          </a:p>
        </p:txBody>
      </p:sp>
      <p:pic>
        <p:nvPicPr>
          <p:cNvPr id="3" name="Picture 2">
            <a:extLst>
              <a:ext uri="{FF2B5EF4-FFF2-40B4-BE49-F238E27FC236}">
                <a16:creationId xmlns:a16="http://schemas.microsoft.com/office/drawing/2014/main" id="{8BFB1010-2BC9-44C9-C148-5B024A2F5914}"/>
              </a:ext>
            </a:extLst>
          </p:cNvPr>
          <p:cNvPicPr>
            <a:picLocks noChangeAspect="1"/>
          </p:cNvPicPr>
          <p:nvPr/>
        </p:nvPicPr>
        <p:blipFill>
          <a:blip r:embed="rId3"/>
          <a:stretch>
            <a:fillRect/>
          </a:stretch>
        </p:blipFill>
        <p:spPr>
          <a:xfrm>
            <a:off x="7316388" y="3376246"/>
            <a:ext cx="3522913" cy="7866352"/>
          </a:xfrm>
          <a:prstGeom prst="rect">
            <a:avLst/>
          </a:prstGeom>
        </p:spPr>
      </p:pic>
      <p:pic>
        <p:nvPicPr>
          <p:cNvPr id="9" name="Picture 8">
            <a:extLst>
              <a:ext uri="{FF2B5EF4-FFF2-40B4-BE49-F238E27FC236}">
                <a16:creationId xmlns:a16="http://schemas.microsoft.com/office/drawing/2014/main" id="{CA355C64-AB62-4E4E-F619-9AA6BA2CBB79}"/>
              </a:ext>
            </a:extLst>
          </p:cNvPr>
          <p:cNvPicPr>
            <a:picLocks noChangeAspect="1"/>
          </p:cNvPicPr>
          <p:nvPr/>
        </p:nvPicPr>
        <p:blipFill>
          <a:blip r:embed="rId4"/>
          <a:stretch>
            <a:fillRect/>
          </a:stretch>
        </p:blipFill>
        <p:spPr>
          <a:xfrm>
            <a:off x="11152472" y="3376246"/>
            <a:ext cx="3707254" cy="8079445"/>
          </a:xfrm>
          <a:prstGeom prst="rect">
            <a:avLst/>
          </a:prstGeom>
        </p:spPr>
      </p:pic>
      <p:pic>
        <p:nvPicPr>
          <p:cNvPr id="13" name="Picture 12">
            <a:extLst>
              <a:ext uri="{FF2B5EF4-FFF2-40B4-BE49-F238E27FC236}">
                <a16:creationId xmlns:a16="http://schemas.microsoft.com/office/drawing/2014/main" id="{DE7FD595-C88A-A887-1E88-73AC6BAD7C7A}"/>
              </a:ext>
            </a:extLst>
          </p:cNvPr>
          <p:cNvPicPr>
            <a:picLocks noChangeAspect="1"/>
          </p:cNvPicPr>
          <p:nvPr/>
        </p:nvPicPr>
        <p:blipFill>
          <a:blip r:embed="rId5"/>
          <a:stretch>
            <a:fillRect/>
          </a:stretch>
        </p:blipFill>
        <p:spPr>
          <a:xfrm>
            <a:off x="15368998" y="3279159"/>
            <a:ext cx="3707253" cy="8273618"/>
          </a:xfrm>
          <a:prstGeom prst="rect">
            <a:avLst/>
          </a:prstGeom>
        </p:spPr>
      </p:pic>
      <p:pic>
        <p:nvPicPr>
          <p:cNvPr id="15" name="Picture 14">
            <a:extLst>
              <a:ext uri="{FF2B5EF4-FFF2-40B4-BE49-F238E27FC236}">
                <a16:creationId xmlns:a16="http://schemas.microsoft.com/office/drawing/2014/main" id="{7F692166-70B3-CF55-CABB-5D027A4B0DA5}"/>
              </a:ext>
            </a:extLst>
          </p:cNvPr>
          <p:cNvPicPr>
            <a:picLocks noChangeAspect="1"/>
          </p:cNvPicPr>
          <p:nvPr/>
        </p:nvPicPr>
        <p:blipFill>
          <a:blip r:embed="rId6"/>
          <a:stretch>
            <a:fillRect/>
          </a:stretch>
        </p:blipFill>
        <p:spPr>
          <a:xfrm>
            <a:off x="19496176" y="3279159"/>
            <a:ext cx="3707253" cy="8207602"/>
          </a:xfrm>
          <a:prstGeom prst="rect">
            <a:avLst/>
          </a:prstGeom>
        </p:spPr>
      </p:pic>
    </p:spTree>
    <p:extLst>
      <p:ext uri="{BB962C8B-B14F-4D97-AF65-F5344CB8AC3E}">
        <p14:creationId xmlns:p14="http://schemas.microsoft.com/office/powerpoint/2010/main" val="306293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153A-95B0-C39C-7444-8389778E0458}"/>
            </a:ext>
          </a:extLst>
        </p:cNvPr>
        <p:cNvGrpSpPr/>
        <p:nvPr/>
      </p:nvGrpSpPr>
      <p:grpSpPr>
        <a:xfrm>
          <a:off x="0" y="0"/>
          <a:ext cx="0" cy="0"/>
          <a:chOff x="0" y="0"/>
          <a:chExt cx="0" cy="0"/>
        </a:xfrm>
      </p:grpSpPr>
      <p:sp>
        <p:nvSpPr>
          <p:cNvPr id="5" name="Google Shape;126;p21">
            <a:extLst>
              <a:ext uri="{FF2B5EF4-FFF2-40B4-BE49-F238E27FC236}">
                <a16:creationId xmlns:a16="http://schemas.microsoft.com/office/drawing/2014/main" id="{2F58AD6A-A722-98BA-AC49-5B292C8619D2}"/>
              </a:ext>
            </a:extLst>
          </p:cNvPr>
          <p:cNvSpPr txBox="1">
            <a:spLocks/>
          </p:cNvSpPr>
          <p:nvPr/>
        </p:nvSpPr>
        <p:spPr>
          <a:xfrm>
            <a:off x="853707" y="556846"/>
            <a:ext cx="19919585" cy="28194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500"/>
              <a:buFont typeface="Lora"/>
              <a:buNone/>
              <a:defRPr sz="5500" b="0" i="0" u="none" strike="noStrike" cap="none">
                <a:solidFill>
                  <a:srgbClr val="000000"/>
                </a:solidFill>
                <a:latin typeface="Lora"/>
                <a:ea typeface="Lora"/>
                <a:cs typeface="Lora"/>
                <a:sym typeface="Lora"/>
              </a:defRPr>
            </a:lvl1pPr>
            <a:lvl2pPr marR="0" lvl="1"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800"/>
              <a:buFont typeface="Helvetica Neue"/>
              <a:buNone/>
              <a:defRPr sz="11200" b="0" i="0" u="none" strike="noStrike" cap="none">
                <a:solidFill>
                  <a:srgbClr val="000000"/>
                </a:solidFill>
                <a:latin typeface="Helvetica Neue"/>
                <a:ea typeface="Helvetica Neue"/>
                <a:cs typeface="Helvetica Neue"/>
                <a:sym typeface="Helvetica Neue"/>
              </a:defRPr>
            </a:lvl9pPr>
          </a:lstStyle>
          <a:p>
            <a:pPr algn="l">
              <a:buClr>
                <a:srgbClr val="1C1D21"/>
              </a:buClr>
              <a:buSzPts val="7000"/>
            </a:pPr>
            <a:r>
              <a:rPr lang="en-US" b="1" dirty="0"/>
              <a:t>👩🏽‍🎨 Accessibility Improvement</a:t>
            </a:r>
            <a:endParaRPr lang="en-US" dirty="0"/>
          </a:p>
        </p:txBody>
      </p:sp>
      <p:sp>
        <p:nvSpPr>
          <p:cNvPr id="7" name="Google Shape;125;p21">
            <a:extLst>
              <a:ext uri="{FF2B5EF4-FFF2-40B4-BE49-F238E27FC236}">
                <a16:creationId xmlns:a16="http://schemas.microsoft.com/office/drawing/2014/main" id="{D58A3C25-25A3-D28B-A3E8-8F9047935466}"/>
              </a:ext>
            </a:extLst>
          </p:cNvPr>
          <p:cNvSpPr txBox="1">
            <a:spLocks noGrp="1"/>
          </p:cNvSpPr>
          <p:nvPr>
            <p:ph type="body" idx="1"/>
          </p:nvPr>
        </p:nvSpPr>
        <p:spPr>
          <a:xfrm>
            <a:off x="853707" y="3024553"/>
            <a:ext cx="10237625" cy="9917723"/>
          </a:xfrm>
          <a:prstGeom prst="rect">
            <a:avLst/>
          </a:prstGeom>
          <a:noFill/>
          <a:ln>
            <a:noFill/>
          </a:ln>
        </p:spPr>
        <p:txBody>
          <a:bodyPr spcFirstLastPara="1" wrap="square" lIns="50800" tIns="50800" rIns="50800" bIns="50800" anchor="t" anchorCtr="0">
            <a:noAutofit/>
          </a:bodyPr>
          <a:lstStyle/>
          <a:p>
            <a:pPr marL="228600" indent="0" algn="l"/>
            <a:r>
              <a:rPr lang="en-US" sz="3200" dirty="0"/>
              <a:t>	I reviewed and look for issues and opportunities for improvement in accessibility and annotated the screens accordingly.</a:t>
            </a:r>
          </a:p>
          <a:p>
            <a:pPr marL="228600" indent="0" algn="l"/>
            <a:r>
              <a:rPr lang="en-US" sz="3200" dirty="0"/>
              <a:t>	Implementing these improvements on a new frame and placed them side by side to demonstrate the improvement.</a:t>
            </a:r>
          </a:p>
          <a:p>
            <a:pPr marL="228600" indent="0" algn="l"/>
            <a:endParaRPr lang="en-US" sz="3200" dirty="0"/>
          </a:p>
          <a:p>
            <a:pPr marL="228600" indent="0" algn="l"/>
            <a:r>
              <a:rPr lang="en-US" sz="3200" dirty="0"/>
              <a:t>Finally annotated changes I’ve made, including changing CTA and color contrasts.</a:t>
            </a:r>
          </a:p>
          <a:p>
            <a:pPr marL="228600" indent="0" algn="l"/>
            <a:endParaRPr lang="en-US" sz="3200" dirty="0"/>
          </a:p>
          <a:p>
            <a:pPr marL="228600" indent="0" algn="l"/>
            <a:r>
              <a:rPr lang="en-US" sz="3200" dirty="0"/>
              <a:t> 🔍 Want to have a look ? </a:t>
            </a:r>
            <a:r>
              <a:rPr lang="en-US" sz="3200" dirty="0">
                <a:hlinkClick r:id="rId2"/>
              </a:rPr>
              <a:t>Figma Design Link</a:t>
            </a:r>
            <a:endParaRPr lang="en-US" sz="3200" dirty="0"/>
          </a:p>
          <a:p>
            <a:pPr marL="228600" indent="0" algn="l"/>
            <a:endParaRPr lang="en-US" sz="3200" dirty="0"/>
          </a:p>
        </p:txBody>
      </p:sp>
      <p:pic>
        <p:nvPicPr>
          <p:cNvPr id="11" name="Picture 10">
            <a:extLst>
              <a:ext uri="{FF2B5EF4-FFF2-40B4-BE49-F238E27FC236}">
                <a16:creationId xmlns:a16="http://schemas.microsoft.com/office/drawing/2014/main" id="{7BA1C38A-9C9E-863A-11AB-3671B50B36AA}"/>
              </a:ext>
            </a:extLst>
          </p:cNvPr>
          <p:cNvPicPr>
            <a:picLocks noChangeAspect="1"/>
          </p:cNvPicPr>
          <p:nvPr/>
        </p:nvPicPr>
        <p:blipFill>
          <a:blip r:embed="rId3"/>
          <a:stretch>
            <a:fillRect/>
          </a:stretch>
        </p:blipFill>
        <p:spPr>
          <a:xfrm>
            <a:off x="11796784" y="2726267"/>
            <a:ext cx="11452683" cy="10216009"/>
          </a:xfrm>
          <a:prstGeom prst="rect">
            <a:avLst/>
          </a:prstGeom>
        </p:spPr>
      </p:pic>
    </p:spTree>
    <p:extLst>
      <p:ext uri="{BB962C8B-B14F-4D97-AF65-F5344CB8AC3E}">
        <p14:creationId xmlns:p14="http://schemas.microsoft.com/office/powerpoint/2010/main" val="395281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body" idx="1"/>
          </p:nvPr>
        </p:nvSpPr>
        <p:spPr>
          <a:xfrm>
            <a:off x="1439862" y="3727450"/>
            <a:ext cx="11209338" cy="8655050"/>
          </a:xfrm>
          <a:prstGeom prst="rect">
            <a:avLst/>
          </a:prstGeom>
          <a:noFill/>
          <a:ln>
            <a:noFill/>
          </a:ln>
        </p:spPr>
        <p:txBody>
          <a:bodyPr spcFirstLastPara="1" wrap="square" lIns="50800" tIns="50800" rIns="50800" bIns="50800" anchor="t" anchorCtr="0">
            <a:noAutofit/>
          </a:bodyPr>
          <a:lstStyle/>
          <a:p>
            <a:pPr marL="0" lvl="0" indent="0" algn="just"/>
            <a:r>
              <a:rPr lang="ar-SA" dirty="0"/>
              <a:t>	</a:t>
            </a:r>
            <a:r>
              <a:rPr lang="en-US" dirty="0"/>
              <a:t>Arabic handwritten recognition holds exciting promise, but current tools are falling short of user expectations. </a:t>
            </a:r>
          </a:p>
          <a:p>
            <a:pPr marL="0" lvl="0" indent="0" algn="just"/>
            <a:r>
              <a:rPr lang="en-US" dirty="0"/>
              <a:t>	</a:t>
            </a:r>
          </a:p>
          <a:p>
            <a:pPr marL="0" lvl="0" indent="0" algn="just"/>
            <a:r>
              <a:rPr lang="en-US" dirty="0"/>
              <a:t>	Through this research, I discovered that frequent users, ranging from students to professionals, are frustrated by poor accuracy, limited support for diverse handwriting styles, and lack of flexible export options. Over half of respondents reported dissatisfaction, making it clear that usability gaps are getting in the way of real-world adoption. </a:t>
            </a:r>
          </a:p>
          <a:p>
            <a:pPr marL="0" lvl="0" indent="0" algn="just"/>
            <a:r>
              <a:rPr lang="en-US" dirty="0"/>
              <a:t>	</a:t>
            </a:r>
          </a:p>
          <a:p>
            <a:pPr marL="0" lvl="0" indent="0" algn="just"/>
            <a:r>
              <a:rPr lang="en-US" dirty="0"/>
              <a:t>	At the same time, there’s strong interest in mobile solutions, especially free, ad-supported apps. These insights uncovered not just pain points, but a valuable opportunity to innovate, enhance accessibility, and create a product that truly aligns with users’ needs and behaviors.</a:t>
            </a:r>
            <a:endParaRPr dirty="0"/>
          </a:p>
        </p:txBody>
      </p:sp>
      <p:sp>
        <p:nvSpPr>
          <p:cNvPr id="116" name="Google Shape;116;p20"/>
          <p:cNvSpPr txBox="1">
            <a:spLocks noGrp="1"/>
          </p:cNvSpPr>
          <p:nvPr>
            <p:ph type="title"/>
          </p:nvPr>
        </p:nvSpPr>
        <p:spPr>
          <a:xfrm>
            <a:off x="1439862" y="1085751"/>
            <a:ext cx="19005501" cy="2114649"/>
          </a:xfrm>
          <a:prstGeom prst="rect">
            <a:avLst/>
          </a:prstGeom>
          <a:noFill/>
          <a:ln>
            <a:noFill/>
          </a:ln>
        </p:spPr>
        <p:txBody>
          <a:bodyPr spcFirstLastPara="1" wrap="square" lIns="50800" tIns="50800" rIns="50800" bIns="50800" anchor="ctr" anchorCtr="0">
            <a:noAutofit/>
          </a:bodyPr>
          <a:lstStyle/>
          <a:p>
            <a:pPr marL="0" lvl="0" indent="0"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	Project </a:t>
            </a:r>
            <a:r>
              <a:rPr lang="en-US" sz="7000" b="1" dirty="0">
                <a:solidFill>
                  <a:srgbClr val="1C1D21"/>
                </a:solidFill>
                <a:latin typeface="Lora"/>
                <a:ea typeface="Lora"/>
                <a:cs typeface="Lora"/>
                <a:sym typeface="Lora"/>
              </a:rPr>
              <a:t>Overview</a:t>
            </a:r>
            <a:endParaRPr b="1" dirty="0"/>
          </a:p>
        </p:txBody>
      </p:sp>
      <p:pic>
        <p:nvPicPr>
          <p:cNvPr id="3" name="Picture 2">
            <a:extLst>
              <a:ext uri="{FF2B5EF4-FFF2-40B4-BE49-F238E27FC236}">
                <a16:creationId xmlns:a16="http://schemas.microsoft.com/office/drawing/2014/main" id="{52053BB8-DEA9-12FC-4F37-C9640D03DF5E}"/>
              </a:ext>
            </a:extLst>
          </p:cNvPr>
          <p:cNvPicPr>
            <a:picLocks noChangeAspect="1"/>
          </p:cNvPicPr>
          <p:nvPr/>
        </p:nvPicPr>
        <p:blipFill>
          <a:blip r:embed="rId3">
            <a:extLst>
              <a:ext uri="{837473B0-CC2E-450A-ABE3-18F120FF3D39}">
                <a1611:picAttrSrcUrl xmlns:a1611="http://schemas.microsoft.com/office/drawing/2016/11/main" r:id="rId4"/>
              </a:ext>
            </a:extLst>
          </a:blip>
          <a:srcRect l="278" r="278"/>
          <a:stretch/>
        </p:blipFill>
        <p:spPr>
          <a:xfrm>
            <a:off x="13620750" y="4210050"/>
            <a:ext cx="9671050" cy="648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1439862" y="4250267"/>
            <a:ext cx="6654271" cy="6739466"/>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3200" dirty="0">
                <a:solidFill>
                  <a:srgbClr val="4E5461"/>
                </a:solidFill>
                <a:latin typeface="Karla"/>
                <a:ea typeface="Karla"/>
                <a:cs typeface="Karla"/>
                <a:sym typeface="Karla"/>
              </a:rPr>
              <a:t>The enhanced accessibility design were developed into a prototype.</a:t>
            </a:r>
          </a:p>
          <a:p>
            <a:pPr marL="0" lvl="0" indent="0" algn="l" rtl="0">
              <a:lnSpc>
                <a:spcPct val="150000"/>
              </a:lnSpc>
              <a:spcBef>
                <a:spcPts val="0"/>
              </a:spcBef>
              <a:spcAft>
                <a:spcPts val="0"/>
              </a:spcAft>
              <a:buClr>
                <a:srgbClr val="4E5461"/>
              </a:buClr>
              <a:buSzPts val="2600"/>
              <a:buFont typeface="Karla"/>
              <a:buNone/>
            </a:pPr>
            <a:endParaRPr lang="en-US" sz="3200" dirty="0"/>
          </a:p>
          <a:p>
            <a:pPr marL="0" lvl="0" indent="0" algn="l" rtl="0">
              <a:lnSpc>
                <a:spcPct val="150000"/>
              </a:lnSpc>
              <a:spcBef>
                <a:spcPts val="0"/>
              </a:spcBef>
              <a:spcAft>
                <a:spcPts val="0"/>
              </a:spcAft>
              <a:buClr>
                <a:srgbClr val="4E5461"/>
              </a:buClr>
              <a:buSzPts val="2600"/>
              <a:buFont typeface="Karla"/>
              <a:buNone/>
            </a:pPr>
            <a:r>
              <a:rPr lang="en-US" sz="3200" dirty="0">
                <a:solidFill>
                  <a:srgbClr val="4E5461"/>
                </a:solidFill>
                <a:latin typeface="Karla"/>
                <a:ea typeface="Karla"/>
                <a:cs typeface="Karla"/>
                <a:sym typeface="Karla"/>
              </a:rPr>
              <a:t>To see more you may visit th</a:t>
            </a:r>
            <a:r>
              <a:rPr lang="en-US" sz="3200" dirty="0"/>
              <a:t>e below link:</a:t>
            </a:r>
            <a:endParaRPr lang="en-US" sz="3200" dirty="0">
              <a:solidFill>
                <a:srgbClr val="4E5461"/>
              </a:solidFill>
              <a:latin typeface="Karla"/>
              <a:ea typeface="Karla"/>
              <a:cs typeface="Karla"/>
              <a:sym typeface="Karla"/>
            </a:endParaRPr>
          </a:p>
          <a:p>
            <a:pPr marL="0" lvl="0" indent="0" algn="l" rtl="0">
              <a:lnSpc>
                <a:spcPct val="150000"/>
              </a:lnSpc>
              <a:spcBef>
                <a:spcPts val="0"/>
              </a:spcBef>
              <a:spcAft>
                <a:spcPts val="0"/>
              </a:spcAft>
              <a:buClr>
                <a:srgbClr val="4E5461"/>
              </a:buClr>
              <a:buSzPts val="2600"/>
              <a:buFont typeface="Karla"/>
              <a:buNone/>
            </a:pPr>
            <a:r>
              <a:rPr lang="en-US" sz="3200" dirty="0">
                <a:hlinkClick r:id="rId5"/>
              </a:rPr>
              <a:t>Prototype Figma Link</a:t>
            </a:r>
            <a:endParaRPr sz="3200" dirty="0"/>
          </a:p>
        </p:txBody>
      </p:sp>
      <p:sp>
        <p:nvSpPr>
          <p:cNvPr id="143" name="Google Shape;143;p24"/>
          <p:cNvSpPr txBox="1">
            <a:spLocks noGrp="1"/>
          </p:cNvSpPr>
          <p:nvPr>
            <p:ph type="title"/>
          </p:nvPr>
        </p:nvSpPr>
        <p:spPr>
          <a:xfrm>
            <a:off x="1439862" y="1371501"/>
            <a:ext cx="19005501" cy="22352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Develop: Prototyping</a:t>
            </a:r>
            <a:endParaRPr dirty="0"/>
          </a:p>
        </p:txBody>
      </p:sp>
      <p:pic>
        <p:nvPicPr>
          <p:cNvPr id="2" name="Protype-enhanced-accessability">
            <a:hlinkClick r:id="" action="ppaction://media"/>
            <a:extLst>
              <a:ext uri="{FF2B5EF4-FFF2-40B4-BE49-F238E27FC236}">
                <a16:creationId xmlns:a16="http://schemas.microsoft.com/office/drawing/2014/main" id="{303917D8-4E67-31DC-48D5-B4F4FEF6EE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29998" y="1371501"/>
            <a:ext cx="11057467" cy="11253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body" idx="1"/>
          </p:nvPr>
        </p:nvSpPr>
        <p:spPr>
          <a:xfrm>
            <a:off x="1439861" y="3200400"/>
            <a:ext cx="22269225" cy="9633857"/>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3600" dirty="0">
                <a:solidFill>
                  <a:srgbClr val="4E5461"/>
                </a:solidFill>
                <a:latin typeface="Karla"/>
                <a:ea typeface="Karla"/>
                <a:cs typeface="Karla"/>
                <a:sym typeface="Karla"/>
              </a:rPr>
              <a:t>For testing purpose, the lookback tool were used for 6 remote (non moderated) testers. They had to complete 4 tasks.</a:t>
            </a:r>
          </a:p>
          <a:p>
            <a:pPr marL="0" lvl="0" indent="0" algn="l" rtl="0">
              <a:lnSpc>
                <a:spcPct val="150000"/>
              </a:lnSpc>
              <a:spcBef>
                <a:spcPts val="0"/>
              </a:spcBef>
              <a:spcAft>
                <a:spcPts val="0"/>
              </a:spcAft>
              <a:buClr>
                <a:srgbClr val="4E5461"/>
              </a:buClr>
              <a:buSzPts val="2600"/>
              <a:buFont typeface="Karla"/>
              <a:buNone/>
            </a:pPr>
            <a:r>
              <a:rPr lang="en-US" sz="3600" dirty="0">
                <a:solidFill>
                  <a:srgbClr val="4E5461"/>
                </a:solidFill>
                <a:latin typeface="Karla"/>
                <a:ea typeface="Karla"/>
                <a:cs typeface="Karla"/>
                <a:sym typeface="Karla"/>
              </a:rPr>
              <a:t> </a:t>
            </a:r>
            <a:endParaRPr lang="en-US" sz="3600" dirty="0"/>
          </a:p>
          <a:p>
            <a:r>
              <a:rPr lang="en-US" sz="3600" b="1" dirty="0"/>
              <a:t>🔍 Key Insights</a:t>
            </a:r>
          </a:p>
          <a:p>
            <a:endParaRPr lang="en-US" sz="3600" b="1" dirty="0"/>
          </a:p>
          <a:p>
            <a:r>
              <a:rPr lang="en-US" sz="3600" dirty="0"/>
              <a:t>✅ </a:t>
            </a:r>
            <a:r>
              <a:rPr lang="en-US" sz="3600" b="1" dirty="0"/>
              <a:t>83% Completion Rate</a:t>
            </a:r>
            <a:r>
              <a:rPr lang="en-US" sz="3600" dirty="0"/>
              <a:t> — One user misunderstood the test; otherwise, 100% success.</a:t>
            </a:r>
          </a:p>
          <a:p>
            <a:r>
              <a:rPr lang="en-US" sz="3600" dirty="0"/>
              <a:t>⏱️ </a:t>
            </a:r>
            <a:r>
              <a:rPr lang="en-US" sz="3600" b="1" dirty="0"/>
              <a:t>Task 1 = Slowest (Avg. 33.8s)</a:t>
            </a:r>
            <a:r>
              <a:rPr lang="en-US" sz="3600" dirty="0"/>
              <a:t> — Users hesitated or were confused about how to select an image.</a:t>
            </a:r>
          </a:p>
          <a:p>
            <a:r>
              <a:rPr lang="en-US" sz="3600" dirty="0"/>
              <a:t>🚀 </a:t>
            </a:r>
            <a:r>
              <a:rPr lang="en-US" sz="3600" b="1" dirty="0"/>
              <a:t>Smoother Flow After Task 1</a:t>
            </a:r>
            <a:r>
              <a:rPr lang="en-US" sz="3600" dirty="0"/>
              <a:t> — Users navigated later tasks faster once the image was selected.</a:t>
            </a:r>
          </a:p>
          <a:p>
            <a:r>
              <a:rPr lang="en-US" sz="3600" dirty="0"/>
              <a:t>🧭 </a:t>
            </a:r>
            <a:r>
              <a:rPr lang="en-US" sz="3600" b="1" dirty="0"/>
              <a:t>Task 4 Navigation Issues</a:t>
            </a:r>
            <a:r>
              <a:rPr lang="en-US" sz="3600" dirty="0"/>
              <a:t> — Returning home took longer than expected.</a:t>
            </a:r>
          </a:p>
          <a:p>
            <a:r>
              <a:rPr lang="en-US" sz="3600" dirty="0"/>
              <a:t>💡 </a:t>
            </a:r>
            <a:r>
              <a:rPr lang="en-US" sz="3600" b="1" dirty="0"/>
              <a:t>User Feedback</a:t>
            </a:r>
            <a:r>
              <a:rPr lang="en-US" sz="3600" dirty="0"/>
              <a:t> — One participant suggested redesigning the logo for a more professional look.</a:t>
            </a:r>
          </a:p>
        </p:txBody>
      </p:sp>
      <p:sp>
        <p:nvSpPr>
          <p:cNvPr id="150" name="Google Shape;150;p25"/>
          <p:cNvSpPr txBox="1">
            <a:spLocks noGrp="1"/>
          </p:cNvSpPr>
          <p:nvPr>
            <p:ph type="title"/>
          </p:nvPr>
        </p:nvSpPr>
        <p:spPr>
          <a:xfrm>
            <a:off x="1439862" y="1371501"/>
            <a:ext cx="19005600" cy="18288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Test: Validation, Usability, Feedback</a:t>
            </a:r>
            <a:endParaRPr dirty="0"/>
          </a:p>
        </p:txBody>
      </p:sp>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body" idx="1"/>
          </p:nvPr>
        </p:nvSpPr>
        <p:spPr>
          <a:xfrm>
            <a:off x="1439862" y="2775758"/>
            <a:ext cx="21681395" cy="10091156"/>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3600" dirty="0"/>
              <a:t>With a 100% task success rate, the KPI I chose to improve was: 🔽 Decrease Time on Task</a:t>
            </a:r>
          </a:p>
          <a:p>
            <a:pPr marL="0" lvl="0" indent="0" algn="l" rtl="0">
              <a:lnSpc>
                <a:spcPct val="150000"/>
              </a:lnSpc>
              <a:spcBef>
                <a:spcPts val="0"/>
              </a:spcBef>
              <a:spcAft>
                <a:spcPts val="0"/>
              </a:spcAft>
              <a:buClr>
                <a:srgbClr val="4E5461"/>
              </a:buClr>
              <a:buSzPts val="2600"/>
              <a:buFont typeface="Karla"/>
              <a:buNone/>
            </a:pPr>
            <a:r>
              <a:rPr lang="en-US" sz="3600" dirty="0"/>
              <a:t>🎯 Target Flow: Task 1 – Image Selection</a:t>
            </a:r>
          </a:p>
          <a:p>
            <a:pPr marL="0" lvl="0" indent="0" algn="l" rtl="0">
              <a:lnSpc>
                <a:spcPct val="150000"/>
              </a:lnSpc>
              <a:spcBef>
                <a:spcPts val="0"/>
              </a:spcBef>
              <a:spcAft>
                <a:spcPts val="0"/>
              </a:spcAft>
              <a:buClr>
                <a:srgbClr val="4E5461"/>
              </a:buClr>
              <a:buSzPts val="2600"/>
              <a:buFont typeface="Karla"/>
              <a:buNone/>
            </a:pPr>
            <a:r>
              <a:rPr lang="en-US" sz="3600" dirty="0"/>
              <a:t>    Pain Point: High variance in time (7s to 74s)</a:t>
            </a:r>
          </a:p>
          <a:p>
            <a:pPr marL="0" lvl="0" indent="0" algn="l" rtl="0">
              <a:lnSpc>
                <a:spcPct val="150000"/>
              </a:lnSpc>
              <a:spcBef>
                <a:spcPts val="0"/>
              </a:spcBef>
              <a:spcAft>
                <a:spcPts val="0"/>
              </a:spcAft>
              <a:buClr>
                <a:srgbClr val="4E5461"/>
              </a:buClr>
              <a:buSzPts val="2600"/>
              <a:buFont typeface="Karla"/>
              <a:buNone/>
            </a:pPr>
            <a:r>
              <a:rPr lang="en-US" sz="3600" dirty="0"/>
              <a:t>    Goal: Reduce average to under 20s</a:t>
            </a:r>
          </a:p>
          <a:p>
            <a:pPr marL="0" lvl="0" indent="0" algn="l" rtl="0">
              <a:lnSpc>
                <a:spcPct val="150000"/>
              </a:lnSpc>
              <a:spcBef>
                <a:spcPts val="0"/>
              </a:spcBef>
              <a:spcAft>
                <a:spcPts val="0"/>
              </a:spcAft>
              <a:buClr>
                <a:srgbClr val="4E5461"/>
              </a:buClr>
              <a:buSzPts val="2600"/>
              <a:buFont typeface="Karla"/>
              <a:buNone/>
            </a:pPr>
            <a:endParaRPr lang="en-US" sz="3600" dirty="0"/>
          </a:p>
          <a:p>
            <a:pPr marL="0" lvl="0" indent="0" algn="l" rtl="0">
              <a:lnSpc>
                <a:spcPct val="150000"/>
              </a:lnSpc>
              <a:spcBef>
                <a:spcPts val="0"/>
              </a:spcBef>
              <a:spcAft>
                <a:spcPts val="0"/>
              </a:spcAft>
              <a:buClr>
                <a:srgbClr val="4E5461"/>
              </a:buClr>
              <a:buSzPts val="2600"/>
              <a:buFont typeface="Karla"/>
              <a:buNone/>
            </a:pPr>
            <a:r>
              <a:rPr lang="en-US" sz="3600" dirty="0"/>
              <a:t>💭 </a:t>
            </a:r>
            <a:r>
              <a:rPr lang="en-US" sz="3600" b="1" dirty="0"/>
              <a:t>Hypothesis</a:t>
            </a:r>
          </a:p>
          <a:p>
            <a:pPr marL="0" lvl="0" indent="0" algn="l" rtl="0">
              <a:lnSpc>
                <a:spcPct val="150000"/>
              </a:lnSpc>
              <a:spcBef>
                <a:spcPts val="0"/>
              </a:spcBef>
              <a:spcAft>
                <a:spcPts val="0"/>
              </a:spcAft>
              <a:buClr>
                <a:srgbClr val="4E5461"/>
              </a:buClr>
              <a:buSzPts val="2600"/>
              <a:buFont typeface="Karla"/>
              <a:buNone/>
            </a:pPr>
            <a:r>
              <a:rPr lang="en-US" sz="3600" dirty="0"/>
              <a:t>    If the image selection screen is simplified with better instructions and clearer visual affordances, users will complete Task 1 faster and more consistently.</a:t>
            </a:r>
          </a:p>
          <a:p>
            <a:pPr marL="0" lvl="0" indent="0" algn="l" rtl="0">
              <a:lnSpc>
                <a:spcPct val="150000"/>
              </a:lnSpc>
              <a:spcBef>
                <a:spcPts val="0"/>
              </a:spcBef>
              <a:spcAft>
                <a:spcPts val="0"/>
              </a:spcAft>
              <a:buClr>
                <a:srgbClr val="4E5461"/>
              </a:buClr>
              <a:buSzPts val="2600"/>
              <a:buFont typeface="Karla"/>
              <a:buNone/>
            </a:pPr>
            <a:endParaRPr lang="en-US" sz="3600" dirty="0"/>
          </a:p>
          <a:p>
            <a:pPr marL="0" lvl="0" indent="0" algn="l" rtl="0">
              <a:lnSpc>
                <a:spcPct val="150000"/>
              </a:lnSpc>
              <a:spcBef>
                <a:spcPts val="0"/>
              </a:spcBef>
              <a:spcAft>
                <a:spcPts val="0"/>
              </a:spcAft>
              <a:buClr>
                <a:srgbClr val="4E5461"/>
              </a:buClr>
              <a:buSzPts val="2600"/>
              <a:buFont typeface="Karla"/>
              <a:buNone/>
            </a:pPr>
            <a:r>
              <a:rPr lang="en-US" sz="3600" b="1" dirty="0"/>
              <a:t>💡 Design Changes</a:t>
            </a:r>
          </a:p>
          <a:p>
            <a:pPr marL="0" lvl="0" indent="0" algn="l" rtl="0">
              <a:lnSpc>
                <a:spcPct val="150000"/>
              </a:lnSpc>
              <a:spcBef>
                <a:spcPts val="0"/>
              </a:spcBef>
              <a:spcAft>
                <a:spcPts val="0"/>
              </a:spcAft>
              <a:buClr>
                <a:srgbClr val="4E5461"/>
              </a:buClr>
              <a:buSzPts val="2600"/>
              <a:buFont typeface="Karla"/>
              <a:buNone/>
            </a:pPr>
            <a:r>
              <a:rPr lang="en-US" sz="3600" dirty="0"/>
              <a:t>    🔁 Added a “Change Selection” Button on the preview screen to allow quick image re-selection.</a:t>
            </a:r>
          </a:p>
          <a:p>
            <a:pPr marL="0" lvl="0" indent="0" algn="l" rtl="0">
              <a:lnSpc>
                <a:spcPct val="150000"/>
              </a:lnSpc>
              <a:spcBef>
                <a:spcPts val="0"/>
              </a:spcBef>
              <a:spcAft>
                <a:spcPts val="0"/>
              </a:spcAft>
              <a:buClr>
                <a:srgbClr val="4E5461"/>
              </a:buClr>
              <a:buSzPts val="2600"/>
              <a:buFont typeface="Karla"/>
              <a:buNone/>
            </a:pPr>
            <a:r>
              <a:rPr lang="en-US" sz="3600" dirty="0"/>
              <a:t>    ✍️ Updated CTA Text from “Go Back” to “Change Selection” — more intuitive and action-oriented.</a:t>
            </a:r>
            <a:endParaRPr sz="3600" dirty="0"/>
          </a:p>
        </p:txBody>
      </p:sp>
      <p:sp>
        <p:nvSpPr>
          <p:cNvPr id="165" name="Google Shape;165;p26"/>
          <p:cNvSpPr txBox="1">
            <a:spLocks noGrp="1"/>
          </p:cNvSpPr>
          <p:nvPr>
            <p:ph type="title"/>
          </p:nvPr>
        </p:nvSpPr>
        <p:spPr>
          <a:xfrm>
            <a:off x="1439862" y="1371502"/>
            <a:ext cx="19005501" cy="1683616"/>
          </a:xfrm>
          <a:prstGeom prst="rect">
            <a:avLst/>
          </a:prstGeom>
          <a:noFill/>
          <a:ln>
            <a:noFill/>
          </a:ln>
        </p:spPr>
        <p:txBody>
          <a:bodyPr spcFirstLastPara="1" wrap="square" lIns="50800" tIns="50800" rIns="50800" bIns="50800" anchor="ctr" anchorCtr="0">
            <a:noAutofit/>
          </a:bodyPr>
          <a:lstStyle/>
          <a:p>
            <a:r>
              <a:rPr lang="en-US" sz="6000" b="1" dirty="0"/>
              <a:t>📌 </a:t>
            </a:r>
            <a:r>
              <a:rPr lang="en-US" sz="6000" dirty="0">
                <a:solidFill>
                  <a:srgbClr val="1C1D21"/>
                </a:solidFill>
                <a:latin typeface="Lora"/>
                <a:ea typeface="Lora"/>
                <a:cs typeface="Lora"/>
                <a:sym typeface="Lora"/>
              </a:rPr>
              <a:t>Design: </a:t>
            </a:r>
            <a:r>
              <a:rPr lang="en-US" sz="6000" dirty="0"/>
              <a:t>Focused Iteration Based on KPI</a:t>
            </a:r>
            <a:br>
              <a:rPr lang="en-US" sz="6000" b="1" dirty="0"/>
            </a:br>
            <a:endParaRPr sz="6000" dirty="0"/>
          </a:p>
        </p:txBody>
      </p:sp>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body" idx="1"/>
          </p:nvPr>
        </p:nvSpPr>
        <p:spPr>
          <a:xfrm>
            <a:off x="1439855" y="4049486"/>
            <a:ext cx="7736802" cy="8289214"/>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4000" dirty="0">
                <a:solidFill>
                  <a:srgbClr val="4E5461"/>
                </a:solidFill>
                <a:latin typeface="Karla"/>
                <a:ea typeface="Karla"/>
                <a:cs typeface="Karla"/>
                <a:sym typeface="Karla"/>
              </a:rPr>
              <a:t>Here is </a:t>
            </a:r>
            <a:r>
              <a:rPr lang="en-US" sz="4000" dirty="0"/>
              <a:t>m</a:t>
            </a:r>
            <a:r>
              <a:rPr lang="en-US" sz="4000" dirty="0">
                <a:solidFill>
                  <a:srgbClr val="4E5461"/>
                </a:solidFill>
                <a:latin typeface="Karla"/>
                <a:ea typeface="Karla"/>
                <a:cs typeface="Karla"/>
                <a:sym typeface="Karla"/>
              </a:rPr>
              <a:t>y final solution is the shown</a:t>
            </a:r>
          </a:p>
          <a:p>
            <a:pPr marL="0" lvl="0" indent="0" algn="l" rtl="0">
              <a:lnSpc>
                <a:spcPct val="150000"/>
              </a:lnSpc>
              <a:spcBef>
                <a:spcPts val="0"/>
              </a:spcBef>
              <a:spcAft>
                <a:spcPts val="0"/>
              </a:spcAft>
              <a:buClr>
                <a:srgbClr val="4E5461"/>
              </a:buClr>
              <a:buSzPts val="2600"/>
              <a:buFont typeface="Karla"/>
              <a:buNone/>
            </a:pPr>
            <a:endParaRPr lang="en-US" sz="4000" dirty="0"/>
          </a:p>
          <a:p>
            <a:pPr marL="0" lvl="0" indent="0" algn="l" rtl="0">
              <a:lnSpc>
                <a:spcPct val="150000"/>
              </a:lnSpc>
              <a:spcBef>
                <a:spcPts val="0"/>
              </a:spcBef>
              <a:spcAft>
                <a:spcPts val="0"/>
              </a:spcAft>
              <a:buClr>
                <a:srgbClr val="4E5461"/>
              </a:buClr>
              <a:buSzPts val="2600"/>
              <a:buFont typeface="Karla"/>
              <a:buNone/>
            </a:pPr>
            <a:r>
              <a:rPr lang="en-US" sz="4000" dirty="0">
                <a:solidFill>
                  <a:srgbClr val="4E5461"/>
                </a:solidFill>
                <a:latin typeface="Karla"/>
                <a:ea typeface="Karla"/>
                <a:cs typeface="Karla"/>
                <a:sym typeface="Karla"/>
              </a:rPr>
              <a:t>And the following is a clickable high-fidelity prototype:</a:t>
            </a:r>
          </a:p>
          <a:p>
            <a:pPr marL="0" lvl="0" indent="0" algn="l" rtl="0">
              <a:lnSpc>
                <a:spcPct val="150000"/>
              </a:lnSpc>
              <a:spcBef>
                <a:spcPts val="0"/>
              </a:spcBef>
              <a:spcAft>
                <a:spcPts val="0"/>
              </a:spcAft>
              <a:buClr>
                <a:srgbClr val="4E5461"/>
              </a:buClr>
              <a:buSzPts val="2600"/>
              <a:buFont typeface="Karla"/>
              <a:buNone/>
            </a:pPr>
            <a:r>
              <a:rPr lang="en-US" sz="4000" dirty="0">
                <a:solidFill>
                  <a:srgbClr val="4E5461"/>
                </a:solidFill>
                <a:latin typeface="Karla"/>
                <a:ea typeface="Karla"/>
                <a:cs typeface="Karla"/>
                <a:sym typeface="Karla"/>
                <a:hlinkClick r:id="rId5"/>
              </a:rPr>
              <a:t>Figma Prototype Link</a:t>
            </a:r>
            <a:endParaRPr lang="en-US" sz="4000" dirty="0">
              <a:solidFill>
                <a:srgbClr val="4E5461"/>
              </a:solidFill>
              <a:latin typeface="Karla"/>
              <a:ea typeface="Karla"/>
              <a:cs typeface="Karla"/>
              <a:sym typeface="Karla"/>
            </a:endParaRPr>
          </a:p>
          <a:p>
            <a:pPr marL="0" lvl="0" indent="0" algn="l" rtl="0">
              <a:lnSpc>
                <a:spcPct val="150000"/>
              </a:lnSpc>
              <a:spcBef>
                <a:spcPts val="0"/>
              </a:spcBef>
              <a:spcAft>
                <a:spcPts val="0"/>
              </a:spcAft>
              <a:buClr>
                <a:srgbClr val="4E5461"/>
              </a:buClr>
              <a:buSzPts val="2600"/>
              <a:buFont typeface="Karla"/>
              <a:buNone/>
            </a:pPr>
            <a:endParaRPr lang="en-US" sz="4000" dirty="0">
              <a:solidFill>
                <a:srgbClr val="4E5461"/>
              </a:solidFill>
              <a:latin typeface="Karla"/>
              <a:ea typeface="Karla"/>
              <a:cs typeface="Karla"/>
              <a:sym typeface="Karla"/>
            </a:endParaRPr>
          </a:p>
          <a:p>
            <a:pPr marL="0" lvl="0" indent="0" algn="l" rtl="0">
              <a:lnSpc>
                <a:spcPct val="150000"/>
              </a:lnSpc>
              <a:spcBef>
                <a:spcPts val="0"/>
              </a:spcBef>
              <a:spcAft>
                <a:spcPts val="0"/>
              </a:spcAft>
              <a:buClr>
                <a:srgbClr val="4E5461"/>
              </a:buClr>
              <a:buSzPts val="2600"/>
              <a:buFont typeface="Karla"/>
              <a:buNone/>
            </a:pPr>
            <a:endParaRPr lang="en-US" sz="4000" dirty="0"/>
          </a:p>
          <a:p>
            <a:pPr marL="0" lvl="0" indent="0" algn="l" rtl="0">
              <a:lnSpc>
                <a:spcPct val="150000"/>
              </a:lnSpc>
              <a:spcBef>
                <a:spcPts val="0"/>
              </a:spcBef>
              <a:spcAft>
                <a:spcPts val="0"/>
              </a:spcAft>
              <a:buClr>
                <a:srgbClr val="4E5461"/>
              </a:buClr>
              <a:buSzPts val="2600"/>
              <a:buFont typeface="Karla"/>
              <a:buNone/>
            </a:pPr>
            <a:endParaRPr lang="en-US" sz="4000" dirty="0"/>
          </a:p>
        </p:txBody>
      </p:sp>
      <p:sp>
        <p:nvSpPr>
          <p:cNvPr id="172" name="Google Shape;172;p27"/>
          <p:cNvSpPr txBox="1">
            <a:spLocks noGrp="1"/>
          </p:cNvSpPr>
          <p:nvPr>
            <p:ph type="title"/>
          </p:nvPr>
        </p:nvSpPr>
        <p:spPr>
          <a:xfrm>
            <a:off x="1439863" y="1371501"/>
            <a:ext cx="8847138" cy="2057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Solution &amp; Impact Overview</a:t>
            </a:r>
            <a:endParaRPr lang="en-US" dirty="0"/>
          </a:p>
        </p:txBody>
      </p:sp>
      <p:pic>
        <p:nvPicPr>
          <p:cNvPr id="2" name="Protype-final-solution" descr="A screenshot of a phone&#10;&#10;AI-generated content may be incorrect.">
            <a:hlinkClick r:id="" action="ppaction://media"/>
            <a:extLst>
              <a:ext uri="{FF2B5EF4-FFF2-40B4-BE49-F238E27FC236}">
                <a16:creationId xmlns:a16="http://schemas.microsoft.com/office/drawing/2014/main" id="{2C0F85BD-7609-787E-D464-B7F2DC61E4E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60943" y="1371501"/>
            <a:ext cx="13257387" cy="112828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2;p27">
            <a:extLst>
              <a:ext uri="{FF2B5EF4-FFF2-40B4-BE49-F238E27FC236}">
                <a16:creationId xmlns:a16="http://schemas.microsoft.com/office/drawing/2014/main" id="{B8DCFB43-D76C-1E38-1D7D-B99B80357156}"/>
              </a:ext>
            </a:extLst>
          </p:cNvPr>
          <p:cNvSpPr txBox="1">
            <a:spLocks noGrp="1"/>
          </p:cNvSpPr>
          <p:nvPr>
            <p:ph type="title"/>
          </p:nvPr>
        </p:nvSpPr>
        <p:spPr>
          <a:xfrm>
            <a:off x="1439863" y="1371501"/>
            <a:ext cx="8847138" cy="2057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Outcome Statement</a:t>
            </a:r>
            <a:endParaRPr lang="en-US" dirty="0"/>
          </a:p>
        </p:txBody>
      </p:sp>
      <p:sp>
        <p:nvSpPr>
          <p:cNvPr id="4" name="Google Shape;171;p27">
            <a:extLst>
              <a:ext uri="{FF2B5EF4-FFF2-40B4-BE49-F238E27FC236}">
                <a16:creationId xmlns:a16="http://schemas.microsoft.com/office/drawing/2014/main" id="{9F3D9182-19F6-5D4A-0CB2-F3C5818FB7D2}"/>
              </a:ext>
            </a:extLst>
          </p:cNvPr>
          <p:cNvSpPr txBox="1">
            <a:spLocks noGrp="1"/>
          </p:cNvSpPr>
          <p:nvPr>
            <p:ph type="body" idx="1"/>
          </p:nvPr>
        </p:nvSpPr>
        <p:spPr>
          <a:xfrm>
            <a:off x="1439854" y="4049486"/>
            <a:ext cx="20353345" cy="8289214"/>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4000" dirty="0">
                <a:solidFill>
                  <a:srgbClr val="4E5461"/>
                </a:solidFill>
                <a:latin typeface="Karla"/>
                <a:ea typeface="Karla"/>
                <a:cs typeface="Karla"/>
                <a:sym typeface="Karla"/>
              </a:rPr>
              <a:t>The UX Nanodegree was a transformative journey that sharpened my design thinking and deepened my empathy for users. </a:t>
            </a:r>
          </a:p>
          <a:p>
            <a:pPr marL="0" lvl="0" indent="0" algn="l" rtl="0">
              <a:lnSpc>
                <a:spcPct val="150000"/>
              </a:lnSpc>
              <a:spcBef>
                <a:spcPts val="0"/>
              </a:spcBef>
              <a:spcAft>
                <a:spcPts val="0"/>
              </a:spcAft>
              <a:buClr>
                <a:srgbClr val="4E5461"/>
              </a:buClr>
              <a:buSzPts val="2600"/>
              <a:buFont typeface="Karla"/>
              <a:buNone/>
            </a:pPr>
            <a:endParaRPr lang="en-US" sz="4000" dirty="0"/>
          </a:p>
          <a:p>
            <a:pPr marL="0" lvl="0" indent="0" algn="l" rtl="0">
              <a:lnSpc>
                <a:spcPct val="150000"/>
              </a:lnSpc>
              <a:spcBef>
                <a:spcPts val="0"/>
              </a:spcBef>
              <a:spcAft>
                <a:spcPts val="0"/>
              </a:spcAft>
              <a:buClr>
                <a:srgbClr val="4E5461"/>
              </a:buClr>
              <a:buSzPts val="2600"/>
              <a:buFont typeface="Karla"/>
              <a:buNone/>
            </a:pPr>
            <a:r>
              <a:rPr lang="en-US" sz="4000" dirty="0">
                <a:solidFill>
                  <a:srgbClr val="4E5461"/>
                </a:solidFill>
                <a:latin typeface="Karla"/>
                <a:ea typeface="Karla"/>
                <a:cs typeface="Karla"/>
                <a:sym typeface="Karla"/>
              </a:rPr>
              <a:t>I learned to observe, test, and iterate with purpose and discovered how data and human insight come together to shape better experiences. </a:t>
            </a:r>
            <a:endParaRPr lang="ar-SA" sz="4000" dirty="0">
              <a:solidFill>
                <a:srgbClr val="4E5461"/>
              </a:solidFill>
              <a:latin typeface="Karla"/>
              <a:ea typeface="Karla"/>
              <a:cs typeface="Karla"/>
              <a:sym typeface="Karla"/>
            </a:endParaRPr>
          </a:p>
          <a:p>
            <a:pPr marL="0" lvl="0" indent="0" algn="l" rtl="0">
              <a:lnSpc>
                <a:spcPct val="150000"/>
              </a:lnSpc>
              <a:spcBef>
                <a:spcPts val="0"/>
              </a:spcBef>
              <a:spcAft>
                <a:spcPts val="0"/>
              </a:spcAft>
              <a:buClr>
                <a:srgbClr val="4E5461"/>
              </a:buClr>
              <a:buSzPts val="2600"/>
              <a:buFont typeface="Karla"/>
              <a:buNone/>
            </a:pPr>
            <a:endParaRPr lang="ar-SA" sz="4000" dirty="0"/>
          </a:p>
          <a:p>
            <a:pPr marL="0" lvl="0" indent="0" algn="l" rtl="0">
              <a:lnSpc>
                <a:spcPct val="150000"/>
              </a:lnSpc>
              <a:spcBef>
                <a:spcPts val="0"/>
              </a:spcBef>
              <a:spcAft>
                <a:spcPts val="0"/>
              </a:spcAft>
              <a:buClr>
                <a:srgbClr val="4E5461"/>
              </a:buClr>
              <a:buSzPts val="2600"/>
              <a:buFont typeface="Karla"/>
              <a:buNone/>
            </a:pPr>
            <a:r>
              <a:rPr lang="en-US" sz="4000" dirty="0">
                <a:solidFill>
                  <a:srgbClr val="4E5461"/>
                </a:solidFill>
                <a:latin typeface="Karla"/>
                <a:ea typeface="Karla"/>
                <a:cs typeface="Karla"/>
                <a:sym typeface="Karla"/>
              </a:rPr>
              <a:t>This experience gave me the confidence for real-world UX challenges with curiosity and intention.</a:t>
            </a:r>
          </a:p>
          <a:p>
            <a:pPr marL="0" lvl="0" indent="0" algn="l" rtl="0">
              <a:lnSpc>
                <a:spcPct val="150000"/>
              </a:lnSpc>
              <a:spcBef>
                <a:spcPts val="0"/>
              </a:spcBef>
              <a:spcAft>
                <a:spcPts val="0"/>
              </a:spcAft>
              <a:buClr>
                <a:srgbClr val="4E5461"/>
              </a:buClr>
              <a:buSzPts val="2600"/>
              <a:buFont typeface="Karla"/>
              <a:buNone/>
            </a:pPr>
            <a:endParaRPr lang="en-US" sz="4000" dirty="0"/>
          </a:p>
          <a:p>
            <a:pPr marL="0" lvl="0" indent="0" algn="l" rtl="0">
              <a:lnSpc>
                <a:spcPct val="150000"/>
              </a:lnSpc>
              <a:spcBef>
                <a:spcPts val="0"/>
              </a:spcBef>
              <a:spcAft>
                <a:spcPts val="0"/>
              </a:spcAft>
              <a:buClr>
                <a:srgbClr val="4E5461"/>
              </a:buClr>
              <a:buSzPts val="2600"/>
              <a:buFont typeface="Karla"/>
              <a:buNone/>
            </a:pPr>
            <a:endParaRPr lang="en-US" sz="4000" dirty="0"/>
          </a:p>
        </p:txBody>
      </p:sp>
    </p:spTree>
    <p:extLst>
      <p:ext uri="{BB962C8B-B14F-4D97-AF65-F5344CB8AC3E}">
        <p14:creationId xmlns:p14="http://schemas.microsoft.com/office/powerpoint/2010/main" val="369086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8"/>
          <p:cNvSpPr txBox="1">
            <a:spLocks noGrp="1"/>
          </p:cNvSpPr>
          <p:nvPr>
            <p:ph type="title"/>
          </p:nvPr>
        </p:nvSpPr>
        <p:spPr>
          <a:xfrm>
            <a:off x="7853395" y="1405464"/>
            <a:ext cx="9520800" cy="2747631"/>
          </a:xfrm>
          <a:prstGeom prst="rect">
            <a:avLst/>
          </a:prstGeom>
          <a:noFill/>
          <a:ln>
            <a:noFill/>
          </a:ln>
        </p:spPr>
        <p:txBody>
          <a:bodyPr spcFirstLastPara="1" wrap="square" lIns="50800" tIns="50800" rIns="50800" bIns="50800" anchor="ctr" anchorCtr="0">
            <a:noAutofit/>
          </a:bodyPr>
          <a:lstStyle/>
          <a:p>
            <a:pPr lvl="0"/>
            <a:r>
              <a:rPr lang="en-US" b="1" dirty="0"/>
              <a:t> </a:t>
            </a:r>
            <a:r>
              <a:rPr lang="en-US" dirty="0"/>
              <a:t>About </a:t>
            </a:r>
            <a:r>
              <a:rPr lang="en-US" b="1" dirty="0"/>
              <a:t>Me, Rooted in Us</a:t>
            </a:r>
            <a:endParaRPr b="1" dirty="0"/>
          </a:p>
        </p:txBody>
      </p:sp>
      <p:sp>
        <p:nvSpPr>
          <p:cNvPr id="180" name="Google Shape;180;p28"/>
          <p:cNvSpPr txBox="1">
            <a:spLocks noGrp="1"/>
          </p:cNvSpPr>
          <p:nvPr>
            <p:ph type="body" idx="1"/>
          </p:nvPr>
        </p:nvSpPr>
        <p:spPr>
          <a:xfrm>
            <a:off x="2818126" y="5147733"/>
            <a:ext cx="19591338" cy="7355320"/>
          </a:xfrm>
          <a:prstGeom prst="rect">
            <a:avLst/>
          </a:prstGeom>
          <a:noFill/>
          <a:ln>
            <a:noFill/>
          </a:ln>
        </p:spPr>
        <p:txBody>
          <a:bodyPr spcFirstLastPara="1" wrap="square" lIns="50800" tIns="50800" rIns="50800" bIns="50800" anchor="t" anchorCtr="0">
            <a:noAutofit/>
          </a:bodyPr>
          <a:lstStyle/>
          <a:p>
            <a:r>
              <a:rPr lang="en-US" sz="2800" dirty="0"/>
              <a:t>Hi, I’m Sondos, also Sun Dose ☀️🌞, a procurement specialist with computer science bachelor degree. A passionate for thoughtful design and human connection. </a:t>
            </a:r>
          </a:p>
          <a:p>
            <a:endParaRPr lang="en-US" sz="2800" dirty="0"/>
          </a:p>
          <a:p>
            <a:r>
              <a:rPr lang="en-US" sz="2800" dirty="0"/>
              <a:t>My first inspiration will always be </a:t>
            </a:r>
            <a:r>
              <a:rPr lang="en-US" sz="2800" b="1" dirty="0"/>
              <a:t>nature</a:t>
            </a:r>
            <a:r>
              <a:rPr lang="en-US" sz="2800" dirty="0"/>
              <a:t>. its clarity, balance, and quiet brilliance shape with simplicity. This is how I approach both design and life.</a:t>
            </a:r>
          </a:p>
          <a:p>
            <a:r>
              <a:rPr lang="en-US" sz="2800" dirty="0"/>
              <a:t>I have a background in data analysis and UX research, I love turning complex problems into simple, meaningful solutions. I blend logic with empathy, using tools like Python, Figma, and user interviews to ground every decision in real-world needs.</a:t>
            </a:r>
          </a:p>
          <a:p>
            <a:endParaRPr lang="en-US" sz="2800" dirty="0"/>
          </a:p>
          <a:p>
            <a:r>
              <a:rPr lang="en-US" sz="2800" dirty="0"/>
              <a:t>Outside of tech, I draw, write, learn music and explore the emotional side of human experience. </a:t>
            </a:r>
          </a:p>
          <a:p>
            <a:r>
              <a:rPr lang="en-US" sz="2800" dirty="0"/>
              <a:t>I believe design should feel honest, kind, and deeply human.</a:t>
            </a:r>
          </a:p>
        </p:txBody>
      </p:sp>
      <p:cxnSp>
        <p:nvCxnSpPr>
          <p:cNvPr id="181" name="Google Shape;181;p28"/>
          <p:cNvCxnSpPr/>
          <p:nvPr/>
        </p:nvCxnSpPr>
        <p:spPr>
          <a:xfrm rot="10800000" flipH="1">
            <a:off x="9762808"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82" name="Google Shape;182;p28"/>
          <p:cNvCxnSpPr/>
          <p:nvPr/>
        </p:nvCxnSpPr>
        <p:spPr>
          <a:xfrm rot="10800000" flipH="1">
            <a:off x="2596976" y="1038125"/>
            <a:ext cx="1" cy="222251"/>
          </a:xfrm>
          <a:prstGeom prst="straightConnector1">
            <a:avLst/>
          </a:prstGeom>
          <a:noFill/>
          <a:ln w="25400" cap="flat" cmpd="sng">
            <a:solidFill>
              <a:srgbClr val="CFD1D3"/>
            </a:solidFill>
            <a:prstDash val="solid"/>
            <a:miter lim="400000"/>
            <a:headEnd type="none" w="sm" len="sm"/>
            <a:tailEnd type="none" w="sm" len="sm"/>
          </a:ln>
        </p:spPr>
      </p:cxnSp>
      <p:pic>
        <p:nvPicPr>
          <p:cNvPr id="3" name="Picture 2" descr="A person smiling at the camera&#10;&#10;AI-generated content may be incorrect.">
            <a:extLst>
              <a:ext uri="{FF2B5EF4-FFF2-40B4-BE49-F238E27FC236}">
                <a16:creationId xmlns:a16="http://schemas.microsoft.com/office/drawing/2014/main" id="{1F72564F-068F-9836-190F-EE40D16DA8E1}"/>
              </a:ext>
            </a:extLst>
          </p:cNvPr>
          <p:cNvPicPr>
            <a:picLocks noChangeAspect="1"/>
          </p:cNvPicPr>
          <p:nvPr/>
        </p:nvPicPr>
        <p:blipFill>
          <a:blip r:embed="rId3"/>
          <a:stretch>
            <a:fillRect/>
          </a:stretch>
        </p:blipFill>
        <p:spPr>
          <a:xfrm>
            <a:off x="3734540" y="1038125"/>
            <a:ext cx="3810000" cy="381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6" name="Google Shape;126;p21"/>
          <p:cNvSpPr txBox="1">
            <a:spLocks noGrp="1"/>
          </p:cNvSpPr>
          <p:nvPr>
            <p:ph type="title"/>
          </p:nvPr>
        </p:nvSpPr>
        <p:spPr>
          <a:xfrm>
            <a:off x="1439862" y="1371501"/>
            <a:ext cx="19005501" cy="3810099"/>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1C1D21"/>
              </a:buClr>
              <a:buSzPts val="7000"/>
              <a:buFont typeface="Lora"/>
              <a:buNone/>
            </a:pPr>
            <a:r>
              <a:rPr lang="en-US" sz="7000" b="1" dirty="0">
                <a:solidFill>
                  <a:srgbClr val="1C1D21"/>
                </a:solidFill>
                <a:latin typeface="Lora"/>
                <a:ea typeface="Lora"/>
                <a:cs typeface="Lora"/>
                <a:sym typeface="Lora"/>
              </a:rPr>
              <a:t>Discovery</a:t>
            </a:r>
            <a:r>
              <a:rPr lang="en-US" b="1" dirty="0"/>
              <a:t>: </a:t>
            </a:r>
            <a:r>
              <a:rPr lang="en-US" sz="7000" b="1" dirty="0">
                <a:solidFill>
                  <a:srgbClr val="1C1D21"/>
                </a:solidFill>
                <a:latin typeface="Lora"/>
                <a:ea typeface="Lora"/>
                <a:cs typeface="Lora"/>
                <a:sym typeface="Lora"/>
              </a:rPr>
              <a:t>Research &amp; Analysis</a:t>
            </a:r>
            <a:endParaRPr b="1" dirty="0"/>
          </a:p>
        </p:txBody>
      </p:sp>
      <p:pic>
        <p:nvPicPr>
          <p:cNvPr id="4" name="Picture 3">
            <a:extLst>
              <a:ext uri="{FF2B5EF4-FFF2-40B4-BE49-F238E27FC236}">
                <a16:creationId xmlns:a16="http://schemas.microsoft.com/office/drawing/2014/main" id="{B5F55B0E-2C86-57F6-2F3B-1E4983682B5F}"/>
              </a:ext>
            </a:extLst>
          </p:cNvPr>
          <p:cNvPicPr>
            <a:picLocks noChangeAspect="1"/>
          </p:cNvPicPr>
          <p:nvPr/>
        </p:nvPicPr>
        <p:blipFill>
          <a:blip r:embed="rId3"/>
          <a:stretch>
            <a:fillRect/>
          </a:stretch>
        </p:blipFill>
        <p:spPr>
          <a:xfrm>
            <a:off x="9405603" y="6061526"/>
            <a:ext cx="5572794" cy="5747400"/>
          </a:xfrm>
          <a:prstGeom prst="rect">
            <a:avLst/>
          </a:prstGeom>
        </p:spPr>
      </p:pic>
      <p:pic>
        <p:nvPicPr>
          <p:cNvPr id="6" name="Picture 5">
            <a:extLst>
              <a:ext uri="{FF2B5EF4-FFF2-40B4-BE49-F238E27FC236}">
                <a16:creationId xmlns:a16="http://schemas.microsoft.com/office/drawing/2014/main" id="{BBFBF112-4F2D-9DA8-363D-4A781CA569C2}"/>
              </a:ext>
            </a:extLst>
          </p:cNvPr>
          <p:cNvPicPr>
            <a:picLocks noChangeAspect="1"/>
          </p:cNvPicPr>
          <p:nvPr/>
        </p:nvPicPr>
        <p:blipFill>
          <a:blip r:embed="rId4"/>
          <a:stretch>
            <a:fillRect/>
          </a:stretch>
        </p:blipFill>
        <p:spPr>
          <a:xfrm>
            <a:off x="15527207" y="6342186"/>
            <a:ext cx="8264286" cy="4925181"/>
          </a:xfrm>
          <a:prstGeom prst="rect">
            <a:avLst/>
          </a:prstGeom>
        </p:spPr>
      </p:pic>
      <p:pic>
        <p:nvPicPr>
          <p:cNvPr id="7" name="Picture 6">
            <a:extLst>
              <a:ext uri="{FF2B5EF4-FFF2-40B4-BE49-F238E27FC236}">
                <a16:creationId xmlns:a16="http://schemas.microsoft.com/office/drawing/2014/main" id="{19094C1D-C085-4626-B213-B82833E519F5}"/>
              </a:ext>
            </a:extLst>
          </p:cNvPr>
          <p:cNvPicPr>
            <a:picLocks noChangeAspect="1"/>
          </p:cNvPicPr>
          <p:nvPr/>
        </p:nvPicPr>
        <p:blipFill>
          <a:blip r:embed="rId5"/>
          <a:stretch>
            <a:fillRect/>
          </a:stretch>
        </p:blipFill>
        <p:spPr>
          <a:xfrm>
            <a:off x="1058862" y="6061526"/>
            <a:ext cx="7914568" cy="5486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25;p21"/>
          <p:cNvSpPr txBox="1">
            <a:spLocks noGrp="1"/>
          </p:cNvSpPr>
          <p:nvPr>
            <p:ph type="body" idx="1"/>
          </p:nvPr>
        </p:nvSpPr>
        <p:spPr>
          <a:xfrm>
            <a:off x="1439861" y="2990949"/>
            <a:ext cx="21934489" cy="9353550"/>
          </a:xfrm>
          <a:prstGeom prst="rect">
            <a:avLst/>
          </a:prstGeom>
          <a:noFill/>
          <a:ln>
            <a:noFill/>
          </a:ln>
        </p:spPr>
        <p:txBody>
          <a:bodyPr spcFirstLastPara="1" wrap="square" lIns="50800" tIns="50800" rIns="50800" bIns="50800" anchor="t" anchorCtr="0">
            <a:noAutofit/>
          </a:bodyPr>
          <a:lstStyle/>
          <a:p>
            <a:pPr algn="l"/>
            <a:r>
              <a:rPr lang="en-US" sz="3200" dirty="0"/>
              <a:t>		To understand how users experience Arabic handwritten recognition tools, I used a mixed-methods approach combining both </a:t>
            </a:r>
            <a:r>
              <a:rPr lang="en-US" sz="3200" b="1" dirty="0"/>
              <a:t>qualitative and quantitative data</a:t>
            </a:r>
            <a:r>
              <a:rPr lang="en-US" sz="3200" dirty="0"/>
              <a:t>.</a:t>
            </a:r>
          </a:p>
          <a:p>
            <a:pPr algn="l"/>
            <a:r>
              <a:rPr lang="en-US" sz="3200" dirty="0"/>
              <a:t>		I conducted 1-on-1 interviews with </a:t>
            </a:r>
            <a:r>
              <a:rPr lang="en-US" sz="3200" b="1" dirty="0"/>
              <a:t>5 participants</a:t>
            </a:r>
            <a:r>
              <a:rPr lang="en-US" sz="3200" dirty="0"/>
              <a:t> from Palestine, representing a range of backgrounds and genders:</a:t>
            </a:r>
          </a:p>
          <a:p>
            <a:pPr marL="685800" indent="-457200" algn="l">
              <a:buFont typeface="Arial" panose="020B0604020202020204" pitchFamily="34" charset="0"/>
              <a:buChar char="•"/>
            </a:pPr>
            <a:r>
              <a:rPr lang="en-US" sz="3200" dirty="0"/>
              <a:t>1 Educator (Teacher/Professor)</a:t>
            </a:r>
          </a:p>
          <a:p>
            <a:pPr marL="685800" indent="-457200" algn="l">
              <a:buFont typeface="Arial" panose="020B0604020202020204" pitchFamily="34" charset="0"/>
              <a:buChar char="•"/>
            </a:pPr>
            <a:r>
              <a:rPr lang="en-US" sz="3200" dirty="0"/>
              <a:t>2 Students</a:t>
            </a:r>
          </a:p>
          <a:p>
            <a:pPr marL="685800" indent="-457200" algn="l">
              <a:buFont typeface="Arial" panose="020B0604020202020204" pitchFamily="34" charset="0"/>
              <a:buChar char="•"/>
            </a:pPr>
            <a:r>
              <a:rPr lang="en-US" sz="3200" dirty="0"/>
              <a:t>1 Documentation &amp; Archiving Professional</a:t>
            </a:r>
          </a:p>
          <a:p>
            <a:pPr marL="685800" indent="-457200" algn="l">
              <a:buFont typeface="Arial" panose="020B0604020202020204" pitchFamily="34" charset="0"/>
              <a:buChar char="•"/>
            </a:pPr>
            <a:r>
              <a:rPr lang="en-US" sz="3200" dirty="0"/>
              <a:t>1 General User</a:t>
            </a:r>
          </a:p>
          <a:p>
            <a:pPr marL="0" indent="0" algn="l">
              <a:spcBef>
                <a:spcPts val="1200"/>
              </a:spcBef>
              <a:spcAft>
                <a:spcPts val="800"/>
              </a:spcAft>
              <a:buClr>
                <a:schemeClr val="dk2"/>
              </a:buClr>
              <a:buSzPts val="1800"/>
              <a:tabLst>
                <a:tab pos="457200" algn="l"/>
              </a:tabLst>
            </a:pPr>
            <a:r>
              <a:rPr lang="en-US" sz="3200" dirty="0"/>
              <a:t>		In parallel, I distributed surveys to </a:t>
            </a:r>
            <a:r>
              <a:rPr lang="en-US" sz="3200" b="1" dirty="0"/>
              <a:t>17 participants </a:t>
            </a:r>
            <a:r>
              <a:rPr lang="en-US" sz="3200" dirty="0"/>
              <a:t>to gather broader insights across </a:t>
            </a:r>
            <a:r>
              <a:rPr lang="en-US" sz="3200" kern="100" dirty="0">
                <a:solidFill>
                  <a:srgbClr val="595959"/>
                </a:solidFill>
                <a:latin typeface="Aptos" panose="020B0004020202020204" pitchFamily="34" charset="0"/>
                <a:ea typeface="Aptos" panose="020B0004020202020204" pitchFamily="34" charset="0"/>
                <a:cs typeface="Arial" panose="020B0604020202020204" pitchFamily="34" charset="0"/>
              </a:rPr>
              <a:t>different backgrounds based on Palestine mainly. Where I utilized LinkedIn platform is used for reach different audiences backgrounds.</a:t>
            </a:r>
            <a:endParaRPr lang="en-US" sz="3200" dirty="0"/>
          </a:p>
          <a:p>
            <a:pPr algn="l"/>
            <a:r>
              <a:rPr lang="en-US" sz="3200" dirty="0"/>
              <a:t>		This approach allowed me to look into personal experiences while also </a:t>
            </a:r>
            <a:r>
              <a:rPr lang="en-US" sz="3200" b="1" dirty="0"/>
              <a:t>validating patterns </a:t>
            </a:r>
            <a:r>
              <a:rPr lang="en-US" sz="3200" dirty="0"/>
              <a:t>at scale.</a:t>
            </a:r>
          </a:p>
        </p:txBody>
      </p:sp>
      <p:sp>
        <p:nvSpPr>
          <p:cNvPr id="5" name="Google Shape;126;p21">
            <a:extLst>
              <a:ext uri="{FF2B5EF4-FFF2-40B4-BE49-F238E27FC236}">
                <a16:creationId xmlns:a16="http://schemas.microsoft.com/office/drawing/2014/main" id="{2AD43E76-DFF6-1F08-A3A3-0F9C1D6F1011}"/>
              </a:ext>
            </a:extLst>
          </p:cNvPr>
          <p:cNvSpPr txBox="1">
            <a:spLocks noGrp="1"/>
          </p:cNvSpPr>
          <p:nvPr>
            <p:ph type="title"/>
          </p:nvPr>
        </p:nvSpPr>
        <p:spPr>
          <a:xfrm>
            <a:off x="1439861" y="838200"/>
            <a:ext cx="19005501" cy="215274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b="1" dirty="0"/>
              <a:t>🔍 Discovery Process</a:t>
            </a:r>
            <a:endParaRPr dirty="0"/>
          </a:p>
        </p:txBody>
      </p:sp>
    </p:spTree>
    <p:extLst>
      <p:ext uri="{BB962C8B-B14F-4D97-AF65-F5344CB8AC3E}">
        <p14:creationId xmlns:p14="http://schemas.microsoft.com/office/powerpoint/2010/main" val="1718648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6;p21">
            <a:extLst>
              <a:ext uri="{FF2B5EF4-FFF2-40B4-BE49-F238E27FC236}">
                <a16:creationId xmlns:a16="http://schemas.microsoft.com/office/drawing/2014/main" id="{7D850178-F3E1-4689-DED5-FAE48AB522E9}"/>
              </a:ext>
            </a:extLst>
          </p:cNvPr>
          <p:cNvSpPr txBox="1">
            <a:spLocks noGrp="1"/>
          </p:cNvSpPr>
          <p:nvPr>
            <p:ph type="title"/>
          </p:nvPr>
        </p:nvSpPr>
        <p:spPr>
          <a:xfrm>
            <a:off x="1040255" y="852033"/>
            <a:ext cx="19005501" cy="2152749"/>
          </a:xfrm>
          <a:prstGeom prst="rect">
            <a:avLst/>
          </a:prstGeom>
          <a:noFill/>
          <a:ln>
            <a:noFill/>
          </a:ln>
        </p:spPr>
        <p:txBody>
          <a:bodyPr spcFirstLastPara="1" wrap="square" lIns="50800" tIns="50800" rIns="50800" bIns="50800" anchor="ctr" anchorCtr="0">
            <a:noAutofit/>
          </a:bodyPr>
          <a:lstStyle/>
          <a:p>
            <a:pPr lvl="0" algn="l">
              <a:buClr>
                <a:srgbClr val="1C1D21"/>
              </a:buClr>
              <a:buSzPts val="7000"/>
            </a:pPr>
            <a:r>
              <a:rPr lang="en-US" b="1" dirty="0"/>
              <a:t>📊 Data Analysis, Python</a:t>
            </a:r>
            <a:endParaRPr b="1" dirty="0"/>
          </a:p>
        </p:txBody>
      </p:sp>
      <p:sp>
        <p:nvSpPr>
          <p:cNvPr id="6" name="Google Shape;125;p21">
            <a:extLst>
              <a:ext uri="{FF2B5EF4-FFF2-40B4-BE49-F238E27FC236}">
                <a16:creationId xmlns:a16="http://schemas.microsoft.com/office/drawing/2014/main" id="{7922DE5A-87AF-D55E-F44B-3C03D8195606}"/>
              </a:ext>
            </a:extLst>
          </p:cNvPr>
          <p:cNvSpPr txBox="1">
            <a:spLocks noGrp="1"/>
          </p:cNvSpPr>
          <p:nvPr>
            <p:ph type="body" idx="1"/>
          </p:nvPr>
        </p:nvSpPr>
        <p:spPr>
          <a:xfrm>
            <a:off x="780643" y="3004782"/>
            <a:ext cx="10439807" cy="9353550"/>
          </a:xfrm>
          <a:prstGeom prst="rect">
            <a:avLst/>
          </a:prstGeom>
          <a:noFill/>
          <a:ln>
            <a:noFill/>
          </a:ln>
        </p:spPr>
        <p:txBody>
          <a:bodyPr spcFirstLastPara="1" wrap="square" lIns="50800" tIns="50800" rIns="50800" bIns="50800" anchor="t" anchorCtr="0">
            <a:noAutofit/>
          </a:bodyPr>
          <a:lstStyle/>
          <a:p>
            <a:pPr algn="l"/>
            <a:r>
              <a:rPr lang="en-US" sz="3200" dirty="0"/>
              <a:t>	To analyze the survey data, I utilized Python for cleaning, exploring, and visualizing the responses. Using libraries like Pandas, Matplotlib, and Seaborn, I generated visual insights and answered key research questions that informed the overall UX direction.</a:t>
            </a:r>
          </a:p>
          <a:p>
            <a:pPr algn="l"/>
            <a:endParaRPr lang="en-US" sz="3200" dirty="0"/>
          </a:p>
          <a:p>
            <a:pPr marL="685800" indent="-457200" algn="l">
              <a:buFont typeface="Arial" panose="020B0604020202020204" pitchFamily="34" charset="0"/>
              <a:buChar char="•"/>
            </a:pPr>
            <a:r>
              <a:rPr lang="en-US" sz="3200" dirty="0"/>
              <a:t>Visualizing user satisfaction levels and tool preferences</a:t>
            </a:r>
          </a:p>
          <a:p>
            <a:pPr marL="685800" indent="-457200" algn="l">
              <a:buFont typeface="Arial" panose="020B0604020202020204" pitchFamily="34" charset="0"/>
              <a:buChar char="•"/>
            </a:pPr>
            <a:r>
              <a:rPr lang="en-US" sz="3200" dirty="0"/>
              <a:t>Identifying top challenges like recognition accuracy</a:t>
            </a:r>
          </a:p>
          <a:p>
            <a:pPr marL="685800" indent="-457200" algn="l">
              <a:buFont typeface="Arial" panose="020B0604020202020204" pitchFamily="34" charset="0"/>
              <a:buChar char="•"/>
            </a:pPr>
            <a:r>
              <a:rPr lang="en-US" sz="3200" dirty="0"/>
              <a:t>Exploring trends in format preferences and monetization models</a:t>
            </a:r>
          </a:p>
          <a:p>
            <a:pPr algn="l"/>
            <a:endParaRPr lang="en-US" sz="3200" dirty="0"/>
          </a:p>
          <a:p>
            <a:pPr algn="l"/>
            <a:r>
              <a:rPr lang="en-US" sz="3200" dirty="0"/>
              <a:t>    🔍 Want to dive into the analysis? </a:t>
            </a:r>
            <a:r>
              <a:rPr lang="en-US" sz="3200" dirty="0" err="1">
                <a:hlinkClick r:id="rId3"/>
              </a:rPr>
              <a:t>Github</a:t>
            </a:r>
            <a:r>
              <a:rPr lang="en-US" sz="3200" dirty="0">
                <a:hlinkClick r:id="rId3"/>
              </a:rPr>
              <a:t> Link</a:t>
            </a:r>
            <a:endParaRPr lang="en-US" sz="3200" dirty="0"/>
          </a:p>
          <a:p>
            <a:pPr algn="l"/>
            <a:endParaRPr lang="en-US" sz="3200" dirty="0"/>
          </a:p>
          <a:p>
            <a:pPr algn="l"/>
            <a:endParaRPr lang="en-US" sz="3200" dirty="0"/>
          </a:p>
        </p:txBody>
      </p:sp>
      <p:pic>
        <p:nvPicPr>
          <p:cNvPr id="10" name="Picture 9">
            <a:extLst>
              <a:ext uri="{FF2B5EF4-FFF2-40B4-BE49-F238E27FC236}">
                <a16:creationId xmlns:a16="http://schemas.microsoft.com/office/drawing/2014/main" id="{8370BB41-E3E6-A943-CE2F-560DB0E1CECC}"/>
              </a:ext>
            </a:extLst>
          </p:cNvPr>
          <p:cNvPicPr>
            <a:picLocks noChangeAspect="1"/>
          </p:cNvPicPr>
          <p:nvPr/>
        </p:nvPicPr>
        <p:blipFill>
          <a:blip r:embed="rId4"/>
          <a:stretch>
            <a:fillRect/>
          </a:stretch>
        </p:blipFill>
        <p:spPr>
          <a:xfrm>
            <a:off x="11376576" y="857250"/>
            <a:ext cx="12619581" cy="12039600"/>
          </a:xfrm>
          <a:prstGeom prst="rect">
            <a:avLst/>
          </a:prstGeom>
        </p:spPr>
      </p:pic>
    </p:spTree>
    <p:extLst>
      <p:ext uri="{BB962C8B-B14F-4D97-AF65-F5344CB8AC3E}">
        <p14:creationId xmlns:p14="http://schemas.microsoft.com/office/powerpoint/2010/main" val="271274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any&#10;&#10;AI-generated content may be incorrect.">
            <a:extLst>
              <a:ext uri="{FF2B5EF4-FFF2-40B4-BE49-F238E27FC236}">
                <a16:creationId xmlns:a16="http://schemas.microsoft.com/office/drawing/2014/main" id="{08E04A7E-3D75-0F26-5EA9-CC735C2B2ABA}"/>
              </a:ext>
            </a:extLst>
          </p:cNvPr>
          <p:cNvPicPr>
            <a:picLocks noChangeAspect="1"/>
          </p:cNvPicPr>
          <p:nvPr/>
        </p:nvPicPr>
        <p:blipFill>
          <a:blip r:embed="rId2"/>
          <a:srcRect b="5555"/>
          <a:stretch>
            <a:fillRect/>
          </a:stretch>
        </p:blipFill>
        <p:spPr>
          <a:xfrm>
            <a:off x="6197831" y="0"/>
            <a:ext cx="18186170" cy="13716000"/>
          </a:xfrm>
          <a:prstGeom prst="rect">
            <a:avLst/>
          </a:prstGeom>
        </p:spPr>
      </p:pic>
      <p:sp>
        <p:nvSpPr>
          <p:cNvPr id="9" name="Google Shape;126;p21">
            <a:extLst>
              <a:ext uri="{FF2B5EF4-FFF2-40B4-BE49-F238E27FC236}">
                <a16:creationId xmlns:a16="http://schemas.microsoft.com/office/drawing/2014/main" id="{B1E89C61-7287-C797-6EF0-04C544CF8F93}"/>
              </a:ext>
            </a:extLst>
          </p:cNvPr>
          <p:cNvSpPr txBox="1">
            <a:spLocks noGrp="1"/>
          </p:cNvSpPr>
          <p:nvPr>
            <p:ph type="title"/>
          </p:nvPr>
        </p:nvSpPr>
        <p:spPr>
          <a:xfrm>
            <a:off x="793047" y="1154420"/>
            <a:ext cx="5014102" cy="2152749"/>
          </a:xfrm>
          <a:prstGeom prst="rect">
            <a:avLst/>
          </a:prstGeom>
          <a:noFill/>
          <a:ln>
            <a:noFill/>
          </a:ln>
        </p:spPr>
        <p:txBody>
          <a:bodyPr spcFirstLastPara="1" wrap="square" lIns="50800" tIns="50800" rIns="50800" bIns="50800" anchor="ctr" anchorCtr="0">
            <a:noAutofit/>
          </a:bodyPr>
          <a:lstStyle/>
          <a:p>
            <a:pPr marL="0" lvl="0" indent="0" rtl="0">
              <a:lnSpc>
                <a:spcPct val="100000"/>
              </a:lnSpc>
              <a:spcBef>
                <a:spcPts val="0"/>
              </a:spcBef>
              <a:spcAft>
                <a:spcPts val="0"/>
              </a:spcAft>
              <a:buClr>
                <a:srgbClr val="1C1D21"/>
              </a:buClr>
              <a:buSzPts val="7000"/>
              <a:buFont typeface="Lora"/>
              <a:buNone/>
            </a:pPr>
            <a:r>
              <a:rPr lang="en-US" sz="4800" b="1" dirty="0"/>
              <a:t>Affinity Diagram</a:t>
            </a:r>
            <a:endParaRPr sz="4800" dirty="0"/>
          </a:p>
        </p:txBody>
      </p:sp>
      <p:sp>
        <p:nvSpPr>
          <p:cNvPr id="10" name="Google Shape;125;p21">
            <a:extLst>
              <a:ext uri="{FF2B5EF4-FFF2-40B4-BE49-F238E27FC236}">
                <a16:creationId xmlns:a16="http://schemas.microsoft.com/office/drawing/2014/main" id="{9436996E-FE5A-77C5-6D3E-B456EB0E92B4}"/>
              </a:ext>
            </a:extLst>
          </p:cNvPr>
          <p:cNvSpPr txBox="1">
            <a:spLocks noGrp="1"/>
          </p:cNvSpPr>
          <p:nvPr>
            <p:ph type="body" idx="1"/>
          </p:nvPr>
        </p:nvSpPr>
        <p:spPr>
          <a:xfrm>
            <a:off x="164396" y="4362450"/>
            <a:ext cx="5642753" cy="4762500"/>
          </a:xfrm>
          <a:prstGeom prst="rect">
            <a:avLst/>
          </a:prstGeom>
          <a:noFill/>
          <a:ln>
            <a:noFill/>
          </a:ln>
        </p:spPr>
        <p:txBody>
          <a:bodyPr spcFirstLastPara="1" wrap="square" lIns="50800" tIns="50800" rIns="50800" bIns="50800" anchor="t" anchorCtr="0">
            <a:noAutofit/>
          </a:bodyPr>
          <a:lstStyle/>
          <a:p>
            <a:r>
              <a:rPr lang="en-US" sz="3200" dirty="0"/>
              <a:t>This is all the qualitative data collected in form of affinity diagram where I group data based on themes in common.</a:t>
            </a:r>
          </a:p>
        </p:txBody>
      </p:sp>
    </p:spTree>
    <p:extLst>
      <p:ext uri="{BB962C8B-B14F-4D97-AF65-F5344CB8AC3E}">
        <p14:creationId xmlns:p14="http://schemas.microsoft.com/office/powerpoint/2010/main" val="355405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26;p21">
            <a:extLst>
              <a:ext uri="{FF2B5EF4-FFF2-40B4-BE49-F238E27FC236}">
                <a16:creationId xmlns:a16="http://schemas.microsoft.com/office/drawing/2014/main" id="{0CF323B0-6727-0B59-5CD0-AA731BF35727}"/>
              </a:ext>
            </a:extLst>
          </p:cNvPr>
          <p:cNvSpPr txBox="1">
            <a:spLocks noGrp="1"/>
          </p:cNvSpPr>
          <p:nvPr>
            <p:ph type="title"/>
          </p:nvPr>
        </p:nvSpPr>
        <p:spPr>
          <a:xfrm>
            <a:off x="1439861" y="838200"/>
            <a:ext cx="19005501" cy="2152749"/>
          </a:xfrm>
          <a:prstGeom prst="rect">
            <a:avLst/>
          </a:prstGeom>
          <a:noFill/>
          <a:ln>
            <a:noFill/>
          </a:ln>
        </p:spPr>
        <p:txBody>
          <a:bodyPr spcFirstLastPara="1" wrap="square" lIns="50800" tIns="50800" rIns="50800" bIns="50800" anchor="ctr" anchorCtr="0">
            <a:noAutofit/>
          </a:bodyPr>
          <a:lstStyle/>
          <a:p>
            <a:pPr algn="l">
              <a:buClr>
                <a:srgbClr val="1C1D21"/>
              </a:buClr>
              <a:buSzPts val="7000"/>
            </a:pPr>
            <a:r>
              <a:rPr lang="en-US" b="1" dirty="0"/>
              <a:t>💡 Key Findings</a:t>
            </a:r>
            <a:endParaRPr dirty="0"/>
          </a:p>
        </p:txBody>
      </p:sp>
      <p:sp>
        <p:nvSpPr>
          <p:cNvPr id="10" name="Google Shape;125;p21">
            <a:extLst>
              <a:ext uri="{FF2B5EF4-FFF2-40B4-BE49-F238E27FC236}">
                <a16:creationId xmlns:a16="http://schemas.microsoft.com/office/drawing/2014/main" id="{97BDCF08-92FF-521E-6CE6-A343D3679E82}"/>
              </a:ext>
            </a:extLst>
          </p:cNvPr>
          <p:cNvSpPr txBox="1">
            <a:spLocks noGrp="1"/>
          </p:cNvSpPr>
          <p:nvPr>
            <p:ph type="body" idx="1"/>
          </p:nvPr>
        </p:nvSpPr>
        <p:spPr>
          <a:xfrm>
            <a:off x="1439861" y="2990949"/>
            <a:ext cx="21839239" cy="9353550"/>
          </a:xfrm>
          <a:prstGeom prst="rect">
            <a:avLst/>
          </a:prstGeom>
          <a:noFill/>
          <a:ln>
            <a:noFill/>
          </a:ln>
        </p:spPr>
        <p:txBody>
          <a:bodyPr spcFirstLastPara="1" wrap="square" lIns="50800" tIns="50800" rIns="50800" bIns="50800" anchor="t" anchorCtr="0">
            <a:noAutofit/>
          </a:bodyPr>
          <a:lstStyle/>
          <a:p>
            <a:pPr algn="l">
              <a:buFont typeface="Arial" panose="020B0604020202020204" pitchFamily="34" charset="0"/>
              <a:buChar char="•"/>
            </a:pPr>
            <a:r>
              <a:rPr lang="en-US" sz="3200" b="1" dirty="0"/>
              <a:t>82%</a:t>
            </a:r>
            <a:r>
              <a:rPr lang="en-US" sz="3200" dirty="0"/>
              <a:t> of users are open to using a </a:t>
            </a:r>
            <a:r>
              <a:rPr lang="en-US" sz="3200" b="1" dirty="0"/>
              <a:t>mobile app</a:t>
            </a:r>
            <a:r>
              <a:rPr lang="en-US" sz="3200" dirty="0"/>
              <a:t>, while only </a:t>
            </a:r>
            <a:r>
              <a:rPr lang="en-US" sz="3200" b="1" dirty="0"/>
              <a:t>12%</a:t>
            </a:r>
            <a:r>
              <a:rPr lang="en-US" sz="3200" dirty="0"/>
              <a:t> prefer </a:t>
            </a:r>
            <a:r>
              <a:rPr lang="en-US" sz="3200" b="1" dirty="0"/>
              <a:t>web-based tools</a:t>
            </a:r>
            <a:r>
              <a:rPr lang="en-US" sz="3200" dirty="0"/>
              <a:t>.</a:t>
            </a:r>
          </a:p>
          <a:p>
            <a:pPr algn="l">
              <a:buFont typeface="Arial" panose="020B0604020202020204" pitchFamily="34" charset="0"/>
              <a:buChar char="•"/>
            </a:pPr>
            <a:endParaRPr lang="en-US" sz="3200" dirty="0"/>
          </a:p>
          <a:p>
            <a:pPr algn="l">
              <a:buFont typeface="Arial" panose="020B0604020202020204" pitchFamily="34" charset="0"/>
              <a:buChar char="•"/>
            </a:pPr>
            <a:r>
              <a:rPr lang="en-US" sz="3200" dirty="0"/>
              <a:t>The top challenge is </a:t>
            </a:r>
            <a:r>
              <a:rPr lang="en-US" sz="3200" b="1" dirty="0"/>
              <a:t>poor recognition accuracy</a:t>
            </a:r>
            <a:r>
              <a:rPr lang="en-US" sz="3200" dirty="0"/>
              <a:t>, with </a:t>
            </a:r>
            <a:r>
              <a:rPr lang="en-US" sz="3200" b="1" dirty="0"/>
              <a:t>53%</a:t>
            </a:r>
            <a:r>
              <a:rPr lang="en-US" sz="3200" dirty="0"/>
              <a:t> expressing dissatisfaction.</a:t>
            </a:r>
          </a:p>
          <a:p>
            <a:pPr marL="228600" indent="0" algn="l"/>
            <a:endParaRPr lang="en-US" sz="3200" dirty="0"/>
          </a:p>
          <a:p>
            <a:pPr algn="l">
              <a:buFont typeface="Arial" panose="020B0604020202020204" pitchFamily="34" charset="0"/>
              <a:buChar char="•"/>
            </a:pPr>
            <a:r>
              <a:rPr lang="en-US" sz="3200" dirty="0"/>
              <a:t>Users want:</a:t>
            </a:r>
          </a:p>
          <a:p>
            <a:pPr marL="742950" lvl="1" indent="-285750" algn="l">
              <a:buFont typeface="Arial" panose="020B0604020202020204" pitchFamily="34" charset="0"/>
              <a:buChar char="•"/>
            </a:pPr>
            <a:r>
              <a:rPr lang="en-US" sz="3200" b="1" dirty="0"/>
              <a:t>Higher recognition accuracy</a:t>
            </a:r>
            <a:endParaRPr lang="en-US" sz="3200" dirty="0"/>
          </a:p>
          <a:p>
            <a:pPr marL="742950" lvl="1" indent="-285750" algn="l">
              <a:buFont typeface="Arial" panose="020B0604020202020204" pitchFamily="34" charset="0"/>
              <a:buChar char="•"/>
            </a:pPr>
            <a:r>
              <a:rPr lang="en-US" sz="3200" b="1" dirty="0"/>
              <a:t>Editable extracted text</a:t>
            </a:r>
            <a:endParaRPr lang="en-US" sz="3200" dirty="0"/>
          </a:p>
          <a:p>
            <a:pPr marL="742950" lvl="1" indent="-285750" algn="l">
              <a:buFont typeface="Arial" panose="020B0604020202020204" pitchFamily="34" charset="0"/>
              <a:buChar char="•"/>
            </a:pPr>
            <a:r>
              <a:rPr lang="en-US" sz="3200" b="1" dirty="0"/>
              <a:t>Multi-format export options</a:t>
            </a:r>
            <a:endParaRPr lang="en-US" sz="3200" dirty="0"/>
          </a:p>
          <a:p>
            <a:pPr algn="l">
              <a:buFont typeface="Arial" panose="020B0604020202020204" pitchFamily="34" charset="0"/>
              <a:buChar char="•"/>
            </a:pPr>
            <a:endParaRPr lang="en-US" sz="3200" dirty="0"/>
          </a:p>
          <a:p>
            <a:pPr algn="l">
              <a:buFont typeface="Arial" panose="020B0604020202020204" pitchFamily="34" charset="0"/>
              <a:buChar char="•"/>
            </a:pPr>
            <a:r>
              <a:rPr lang="en-US" sz="3200" dirty="0"/>
              <a:t>Most prefer a </a:t>
            </a:r>
            <a:r>
              <a:rPr lang="en-US" sz="3200" b="1" dirty="0"/>
              <a:t>free version with ads</a:t>
            </a:r>
            <a:r>
              <a:rPr lang="en-US" sz="3200" dirty="0"/>
              <a:t>, though a small segment is open to a </a:t>
            </a:r>
            <a:r>
              <a:rPr lang="en-US" sz="3200" b="1" dirty="0"/>
              <a:t>monthly subscription</a:t>
            </a:r>
            <a:r>
              <a:rPr lang="en-US" sz="3200" dirty="0"/>
              <a:t>.</a:t>
            </a:r>
          </a:p>
          <a:p>
            <a:pPr algn="l">
              <a:buFont typeface="Arial" panose="020B0604020202020204" pitchFamily="34" charset="0"/>
              <a:buChar char="•"/>
            </a:pPr>
            <a:endParaRPr lang="en-US" sz="3200" dirty="0"/>
          </a:p>
          <a:p>
            <a:pPr algn="l">
              <a:buFont typeface="Arial" panose="020B0604020202020204" pitchFamily="34" charset="0"/>
              <a:buChar char="•"/>
            </a:pPr>
            <a:r>
              <a:rPr lang="en-US" sz="3200" dirty="0"/>
              <a:t>While privacy concerns were not dominant, they did influence how users prefer to </a:t>
            </a:r>
            <a:r>
              <a:rPr lang="en-US" sz="3200" b="1" dirty="0"/>
              <a:t>pay or subscribe</a:t>
            </a:r>
            <a:r>
              <a:rPr lang="en-US" sz="3200" dirty="0"/>
              <a:t>.</a:t>
            </a:r>
          </a:p>
        </p:txBody>
      </p:sp>
    </p:spTree>
    <p:extLst>
      <p:ext uri="{BB962C8B-B14F-4D97-AF65-F5344CB8AC3E}">
        <p14:creationId xmlns:p14="http://schemas.microsoft.com/office/powerpoint/2010/main" val="414701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2"/>
          <p:cNvSpPr txBox="1">
            <a:spLocks noGrp="1"/>
          </p:cNvSpPr>
          <p:nvPr>
            <p:ph type="title"/>
          </p:nvPr>
        </p:nvSpPr>
        <p:spPr>
          <a:xfrm>
            <a:off x="2689249" y="1259300"/>
            <a:ext cx="19005501" cy="3106804"/>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1C1D21"/>
              </a:buClr>
              <a:buSzPts val="7000"/>
              <a:buFont typeface="Lora"/>
              <a:buNone/>
            </a:pPr>
            <a:r>
              <a:rPr lang="en-US" sz="7000" b="1" dirty="0">
                <a:solidFill>
                  <a:srgbClr val="1C1D21"/>
                </a:solidFill>
                <a:latin typeface="Lora"/>
                <a:ea typeface="Lora"/>
                <a:cs typeface="Lora"/>
                <a:sym typeface="Lora"/>
              </a:rPr>
              <a:t>Design</a:t>
            </a:r>
            <a:r>
              <a:rPr lang="en-US" sz="7000" dirty="0">
                <a:solidFill>
                  <a:srgbClr val="1C1D21"/>
                </a:solidFill>
                <a:latin typeface="Lora"/>
                <a:ea typeface="Lora"/>
                <a:cs typeface="Lora"/>
                <a:sym typeface="Lora"/>
              </a:rPr>
              <a:t>: Concepts &amp; Sketching</a:t>
            </a:r>
            <a:endParaRPr dirty="0"/>
          </a:p>
        </p:txBody>
      </p:sp>
      <p:pic>
        <p:nvPicPr>
          <p:cNvPr id="5" name="Picture 4" descr="A sketch of a phone&#10;&#10;AI-generated content may be incorrect.">
            <a:extLst>
              <a:ext uri="{FF2B5EF4-FFF2-40B4-BE49-F238E27FC236}">
                <a16:creationId xmlns:a16="http://schemas.microsoft.com/office/drawing/2014/main" id="{6BE9938D-EA26-A18F-1B34-21129C8516AC}"/>
              </a:ext>
            </a:extLst>
          </p:cNvPr>
          <p:cNvPicPr>
            <a:picLocks noChangeAspect="1"/>
          </p:cNvPicPr>
          <p:nvPr/>
        </p:nvPicPr>
        <p:blipFill>
          <a:blip r:embed="rId3"/>
          <a:stretch>
            <a:fillRect/>
          </a:stretch>
        </p:blipFill>
        <p:spPr>
          <a:xfrm>
            <a:off x="4099480" y="4674638"/>
            <a:ext cx="4415017" cy="8020522"/>
          </a:xfrm>
          <a:prstGeom prst="rect">
            <a:avLst/>
          </a:prstGeom>
        </p:spPr>
      </p:pic>
      <p:pic>
        <p:nvPicPr>
          <p:cNvPr id="9" name="Picture 8" descr="A screen shot of a phone&#10;&#10;AI-generated content may be incorrect.">
            <a:extLst>
              <a:ext uri="{FF2B5EF4-FFF2-40B4-BE49-F238E27FC236}">
                <a16:creationId xmlns:a16="http://schemas.microsoft.com/office/drawing/2014/main" id="{259CF0C7-3A4D-6488-3CA0-BC4477772C78}"/>
              </a:ext>
            </a:extLst>
          </p:cNvPr>
          <p:cNvPicPr>
            <a:picLocks noChangeAspect="1"/>
          </p:cNvPicPr>
          <p:nvPr/>
        </p:nvPicPr>
        <p:blipFill>
          <a:blip r:embed="rId4"/>
          <a:stretch>
            <a:fillRect/>
          </a:stretch>
        </p:blipFill>
        <p:spPr>
          <a:xfrm>
            <a:off x="10301959" y="4805890"/>
            <a:ext cx="3392742" cy="75513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166BFB5B-8D3A-6610-314A-E08B8B53D392}"/>
              </a:ext>
            </a:extLst>
          </p:cNvPr>
          <p:cNvPicPr>
            <a:picLocks noChangeAspect="1"/>
          </p:cNvPicPr>
          <p:nvPr/>
        </p:nvPicPr>
        <p:blipFill>
          <a:blip r:embed="rId5"/>
          <a:stretch>
            <a:fillRect/>
          </a:stretch>
        </p:blipFill>
        <p:spPr>
          <a:xfrm>
            <a:off x="15869504" y="4674638"/>
            <a:ext cx="3601617" cy="7813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D9473B-77EB-9800-5015-ABA1A6E4FF81}"/>
              </a:ext>
            </a:extLst>
          </p:cNvPr>
          <p:cNvPicPr>
            <a:picLocks noChangeAspect="1"/>
          </p:cNvPicPr>
          <p:nvPr/>
        </p:nvPicPr>
        <p:blipFill>
          <a:blip r:embed="rId2"/>
          <a:stretch>
            <a:fillRect/>
          </a:stretch>
        </p:blipFill>
        <p:spPr>
          <a:xfrm>
            <a:off x="11969145" y="1131335"/>
            <a:ext cx="11422483" cy="11074842"/>
          </a:xfrm>
          <a:prstGeom prst="rect">
            <a:avLst/>
          </a:prstGeom>
        </p:spPr>
      </p:pic>
      <p:sp>
        <p:nvSpPr>
          <p:cNvPr id="7" name="Google Shape;126;p21">
            <a:extLst>
              <a:ext uri="{FF2B5EF4-FFF2-40B4-BE49-F238E27FC236}">
                <a16:creationId xmlns:a16="http://schemas.microsoft.com/office/drawing/2014/main" id="{E3F035F8-28C2-CBF1-2679-1BB00794FBF1}"/>
              </a:ext>
            </a:extLst>
          </p:cNvPr>
          <p:cNvSpPr txBox="1">
            <a:spLocks noGrp="1"/>
          </p:cNvSpPr>
          <p:nvPr>
            <p:ph type="title"/>
          </p:nvPr>
        </p:nvSpPr>
        <p:spPr>
          <a:xfrm>
            <a:off x="1439861" y="838200"/>
            <a:ext cx="19005501" cy="2152749"/>
          </a:xfrm>
          <a:prstGeom prst="rect">
            <a:avLst/>
          </a:prstGeom>
          <a:noFill/>
          <a:ln>
            <a:noFill/>
          </a:ln>
        </p:spPr>
        <p:txBody>
          <a:bodyPr spcFirstLastPara="1" wrap="square" lIns="50800" tIns="50800" rIns="50800" bIns="50800" anchor="ctr" anchorCtr="0">
            <a:noAutofit/>
          </a:bodyPr>
          <a:lstStyle/>
          <a:p>
            <a:pPr algn="l">
              <a:buClr>
                <a:srgbClr val="1C1D21"/>
              </a:buClr>
              <a:buSzPts val="7000"/>
            </a:pPr>
            <a:r>
              <a:rPr lang="en-US" b="1" dirty="0"/>
              <a:t>✅ Interviews Synthesis</a:t>
            </a:r>
            <a:endParaRPr dirty="0"/>
          </a:p>
        </p:txBody>
      </p:sp>
      <p:sp>
        <p:nvSpPr>
          <p:cNvPr id="8" name="Google Shape;125;p21">
            <a:extLst>
              <a:ext uri="{FF2B5EF4-FFF2-40B4-BE49-F238E27FC236}">
                <a16:creationId xmlns:a16="http://schemas.microsoft.com/office/drawing/2014/main" id="{A7920110-F37F-7C42-8C50-6FD16814D7EE}"/>
              </a:ext>
            </a:extLst>
          </p:cNvPr>
          <p:cNvSpPr txBox="1">
            <a:spLocks noGrp="1"/>
          </p:cNvSpPr>
          <p:nvPr>
            <p:ph type="body" idx="1"/>
          </p:nvPr>
        </p:nvSpPr>
        <p:spPr>
          <a:xfrm>
            <a:off x="1439861" y="3244402"/>
            <a:ext cx="10529284" cy="9353550"/>
          </a:xfrm>
          <a:prstGeom prst="rect">
            <a:avLst/>
          </a:prstGeom>
          <a:noFill/>
          <a:ln>
            <a:noFill/>
          </a:ln>
        </p:spPr>
        <p:txBody>
          <a:bodyPr spcFirstLastPara="1" wrap="square" lIns="50800" tIns="50800" rIns="50800" bIns="50800" anchor="t" anchorCtr="0">
            <a:noAutofit/>
          </a:bodyPr>
          <a:lstStyle/>
          <a:p>
            <a:pPr marL="228600" indent="0" algn="l"/>
            <a:r>
              <a:rPr lang="en-US" sz="3200" dirty="0"/>
              <a:t>	To synthesize insights from the interviews, I mapped out all collected notes in a digital space (using Miro) to visually organize and group similar comments, behaviors, and needs across participants. </a:t>
            </a:r>
          </a:p>
          <a:p>
            <a:pPr marL="228600" indent="0" algn="l"/>
            <a:r>
              <a:rPr lang="en-US" sz="3200" dirty="0"/>
              <a:t>	This helped me identify patterns in how users interact with handwritten recognition tools, what they struggle with, and what they expect. </a:t>
            </a:r>
          </a:p>
          <a:p>
            <a:pPr marL="228600" indent="0" algn="l"/>
            <a:r>
              <a:rPr lang="en-US" sz="3200" dirty="0"/>
              <a:t>	Where this served as directions for solution-building. </a:t>
            </a:r>
          </a:p>
          <a:p>
            <a:pPr marL="228600" indent="0" algn="l"/>
            <a:endParaRPr lang="en-US" sz="3200" dirty="0"/>
          </a:p>
          <a:p>
            <a:pPr marL="228600" indent="0" algn="l"/>
            <a:r>
              <a:rPr lang="en-US" sz="3200" dirty="0"/>
              <a:t> 🔍 Want to dive into the synthesis? </a:t>
            </a:r>
            <a:r>
              <a:rPr lang="en-US" sz="3200" dirty="0">
                <a:hlinkClick r:id="rId3"/>
              </a:rPr>
              <a:t>Miro Link</a:t>
            </a:r>
            <a:endParaRPr lang="en-US" sz="3200" dirty="0"/>
          </a:p>
        </p:txBody>
      </p:sp>
    </p:spTree>
    <p:extLst>
      <p:ext uri="{BB962C8B-B14F-4D97-AF65-F5344CB8AC3E}">
        <p14:creationId xmlns:p14="http://schemas.microsoft.com/office/powerpoint/2010/main" val="142085820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228</TotalTime>
  <Words>1607</Words>
  <Application>Microsoft Office PowerPoint</Application>
  <PresentationFormat>Custom</PresentationFormat>
  <Paragraphs>156</Paragraphs>
  <Slides>25</Slides>
  <Notes>10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Karla</vt:lpstr>
      <vt:lpstr>Aptos</vt:lpstr>
      <vt:lpstr>Lora</vt:lpstr>
      <vt:lpstr>Helvetica Neue</vt:lpstr>
      <vt:lpstr>Helvetica Neue Light</vt:lpstr>
      <vt:lpstr>Montserrat</vt:lpstr>
      <vt:lpstr>Arial</vt:lpstr>
      <vt:lpstr>White</vt:lpstr>
      <vt:lpstr>KhattTech UI/UX  Arabic Handwritten Recognition Mobile Application </vt:lpstr>
      <vt:lpstr> Project Overview</vt:lpstr>
      <vt:lpstr>Discovery: Research &amp; Analysis</vt:lpstr>
      <vt:lpstr>🔍 Discovery Process</vt:lpstr>
      <vt:lpstr>📊 Data Analysis, Python</vt:lpstr>
      <vt:lpstr>Affinity Diagram</vt:lpstr>
      <vt:lpstr>💡 Key Findings</vt:lpstr>
      <vt:lpstr>Design: Concepts &amp; Sketching</vt:lpstr>
      <vt:lpstr>✅ Interviews Synthesis</vt:lpstr>
      <vt:lpstr>🧠 Features Priotorization</vt:lpstr>
      <vt:lpstr>📍Sketches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Prototyping</vt:lpstr>
      <vt:lpstr>Test: Validation, Usability, Feedback</vt:lpstr>
      <vt:lpstr>📌 Design: Focused Iteration Based on KPI </vt:lpstr>
      <vt:lpstr>Solution &amp; Impact Overview</vt:lpstr>
      <vt:lpstr>Outcome Statement</vt:lpstr>
      <vt:lpstr> About Me, Rooted in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Sondos Aabed</cp:lastModifiedBy>
  <cp:revision>24</cp:revision>
  <dcterms:modified xsi:type="dcterms:W3CDTF">2025-07-26T17:41:09Z</dcterms:modified>
</cp:coreProperties>
</file>